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handoutMasterIdLst>
    <p:handoutMasterId r:id="rId56"/>
  </p:handoutMasterIdLst>
  <p:sldIdLst>
    <p:sldId id="362" r:id="rId3"/>
    <p:sldId id="257" r:id="rId4"/>
    <p:sldId id="345" r:id="rId5"/>
    <p:sldId id="346" r:id="rId6"/>
    <p:sldId id="347" r:id="rId7"/>
    <p:sldId id="348" r:id="rId8"/>
    <p:sldId id="349" r:id="rId9"/>
    <p:sldId id="364" r:id="rId10"/>
    <p:sldId id="365" r:id="rId11"/>
    <p:sldId id="366" r:id="rId12"/>
    <p:sldId id="367" r:id="rId13"/>
    <p:sldId id="351" r:id="rId14"/>
    <p:sldId id="352" r:id="rId15"/>
    <p:sldId id="353" r:id="rId16"/>
    <p:sldId id="354" r:id="rId17"/>
    <p:sldId id="360" r:id="rId18"/>
    <p:sldId id="355" r:id="rId19"/>
    <p:sldId id="356" r:id="rId20"/>
    <p:sldId id="357" r:id="rId21"/>
    <p:sldId id="358" r:id="rId22"/>
    <p:sldId id="359" r:id="rId23"/>
    <p:sldId id="331" r:id="rId24"/>
    <p:sldId id="332" r:id="rId25"/>
    <p:sldId id="333" r:id="rId26"/>
    <p:sldId id="334" r:id="rId27"/>
    <p:sldId id="335" r:id="rId28"/>
    <p:sldId id="337" r:id="rId29"/>
    <p:sldId id="338" r:id="rId30"/>
    <p:sldId id="336" r:id="rId31"/>
    <p:sldId id="361" r:id="rId32"/>
    <p:sldId id="339" r:id="rId33"/>
    <p:sldId id="292" r:id="rId34"/>
    <p:sldId id="317" r:id="rId35"/>
    <p:sldId id="340" r:id="rId36"/>
    <p:sldId id="341" r:id="rId37"/>
    <p:sldId id="369" r:id="rId38"/>
    <p:sldId id="368" r:id="rId39"/>
    <p:sldId id="370" r:id="rId40"/>
    <p:sldId id="373" r:id="rId41"/>
    <p:sldId id="277" r:id="rId42"/>
    <p:sldId id="328" r:id="rId43"/>
    <p:sldId id="325" r:id="rId44"/>
    <p:sldId id="324" r:id="rId45"/>
    <p:sldId id="326" r:id="rId46"/>
    <p:sldId id="327" r:id="rId47"/>
    <p:sldId id="329" r:id="rId48"/>
    <p:sldId id="316" r:id="rId49"/>
    <p:sldId id="330" r:id="rId50"/>
    <p:sldId id="374" r:id="rId51"/>
    <p:sldId id="318" r:id="rId52"/>
    <p:sldId id="319" r:id="rId53"/>
    <p:sldId id="343" r:id="rId54"/>
  </p:sldIdLst>
  <p:sldSz cx="9144000" cy="6858000" type="screen4x3"/>
  <p:notesSz cx="6794500" cy="9906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9" autoAdjust="0"/>
    <p:restoredTop sz="86475" autoAdjust="0"/>
  </p:normalViewPr>
  <p:slideViewPr>
    <p:cSldViewPr>
      <p:cViewPr varScale="1">
        <p:scale>
          <a:sx n="131" d="100"/>
          <a:sy n="131" d="100"/>
        </p:scale>
        <p:origin x="66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810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2D261-E94D-6E40-9913-5DC4E7E894C9}" type="doc">
      <dgm:prSet loTypeId="urn:microsoft.com/office/officeart/2005/8/layout/vList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6902AE-EF1D-3A4A-98DA-799711DDC076}">
      <dgm:prSet phldrT="[Text]"/>
      <dgm:spPr/>
      <dgm:t>
        <a:bodyPr/>
        <a:lstStyle/>
        <a:p>
          <a:pPr algn="ctr"/>
          <a:r>
            <a:rPr lang="en-US" dirty="0" smtClean="0"/>
            <a:t>Nature</a:t>
          </a:r>
          <a:endParaRPr lang="en-US" dirty="0"/>
        </a:p>
      </dgm:t>
    </dgm:pt>
    <dgm:pt modelId="{894E63B3-8D2C-7647-A18C-9D6C8F62F693}" type="parTrans" cxnId="{680B714C-8313-804F-8DDE-1057BAE05E5F}">
      <dgm:prSet/>
      <dgm:spPr/>
      <dgm:t>
        <a:bodyPr/>
        <a:lstStyle/>
        <a:p>
          <a:endParaRPr lang="en-US"/>
        </a:p>
      </dgm:t>
    </dgm:pt>
    <dgm:pt modelId="{0B2941A8-80D5-DF4F-8248-ECC8B84A92CA}" type="sibTrans" cxnId="{680B714C-8313-804F-8DDE-1057BAE05E5F}">
      <dgm:prSet/>
      <dgm:spPr/>
      <dgm:t>
        <a:bodyPr/>
        <a:lstStyle/>
        <a:p>
          <a:endParaRPr lang="en-US"/>
        </a:p>
      </dgm:t>
    </dgm:pt>
    <dgm:pt modelId="{A64F6B57-B8BA-C940-8337-0ED73833050D}">
      <dgm:prSet phldrT="[Text]"/>
      <dgm:spPr/>
      <dgm:t>
        <a:bodyPr/>
        <a:lstStyle/>
        <a:p>
          <a:pPr algn="ctr"/>
          <a:r>
            <a:rPr lang="en-US" dirty="0" smtClean="0"/>
            <a:t>Science</a:t>
          </a:r>
          <a:endParaRPr lang="en-US" dirty="0"/>
        </a:p>
      </dgm:t>
    </dgm:pt>
    <dgm:pt modelId="{824A113D-046E-8848-AD99-C05BEC83CCB8}" type="parTrans" cxnId="{5AE715CC-D7A9-C446-8AF7-4C3A4E320284}">
      <dgm:prSet/>
      <dgm:spPr/>
      <dgm:t>
        <a:bodyPr/>
        <a:lstStyle/>
        <a:p>
          <a:endParaRPr lang="en-US"/>
        </a:p>
      </dgm:t>
    </dgm:pt>
    <dgm:pt modelId="{22F585FF-17EB-4B43-8F82-0EDB12EF319A}" type="sibTrans" cxnId="{5AE715CC-D7A9-C446-8AF7-4C3A4E320284}">
      <dgm:prSet/>
      <dgm:spPr/>
      <dgm:t>
        <a:bodyPr/>
        <a:lstStyle/>
        <a:p>
          <a:endParaRPr lang="en-US"/>
        </a:p>
      </dgm:t>
    </dgm:pt>
    <dgm:pt modelId="{3B9664CB-27C5-BA44-BD1C-7E3A006B1A14}">
      <dgm:prSet phldrT="[Text]"/>
      <dgm:spPr/>
      <dgm:t>
        <a:bodyPr/>
        <a:lstStyle/>
        <a:p>
          <a:pPr algn="ctr"/>
          <a:r>
            <a:rPr lang="en-US" dirty="0" smtClean="0"/>
            <a:t>PNAS</a:t>
          </a:r>
          <a:endParaRPr lang="en-US" dirty="0"/>
        </a:p>
      </dgm:t>
    </dgm:pt>
    <dgm:pt modelId="{4F65E8BC-2BCA-4747-A2C1-6E5924690F9B}" type="parTrans" cxnId="{1F20E036-C32B-BC4B-ABC7-98996781CF23}">
      <dgm:prSet/>
      <dgm:spPr/>
      <dgm:t>
        <a:bodyPr/>
        <a:lstStyle/>
        <a:p>
          <a:endParaRPr lang="en-US"/>
        </a:p>
      </dgm:t>
    </dgm:pt>
    <dgm:pt modelId="{06927E7D-92B2-134B-843B-E36B8B6EF42B}" type="sibTrans" cxnId="{1F20E036-C32B-BC4B-ABC7-98996781CF23}">
      <dgm:prSet/>
      <dgm:spPr/>
      <dgm:t>
        <a:bodyPr/>
        <a:lstStyle/>
        <a:p>
          <a:endParaRPr lang="en-US"/>
        </a:p>
      </dgm:t>
    </dgm:pt>
    <dgm:pt modelId="{2C761D9F-513F-9C46-A3C5-616E5997B8BE}" type="pres">
      <dgm:prSet presAssocID="{C3D2D261-E94D-6E40-9913-5DC4E7E894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5346F1-BDE7-494E-BEE4-7872EF9DA412}" type="pres">
      <dgm:prSet presAssocID="{926902AE-EF1D-3A4A-98DA-799711DDC076}" presName="parentText" presStyleLbl="node1" presStyleIdx="0" presStyleCnt="3" custLinFactNeighborX="-27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7DABD-0EF1-7344-BE8E-224973DC3281}" type="pres">
      <dgm:prSet presAssocID="{0B2941A8-80D5-DF4F-8248-ECC8B84A92CA}" presName="spacer" presStyleCnt="0"/>
      <dgm:spPr/>
    </dgm:pt>
    <dgm:pt modelId="{7B5893FB-2B82-444B-B3EB-8756C32E9831}" type="pres">
      <dgm:prSet presAssocID="{A64F6B57-B8BA-C940-8337-0ED73833050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A8735-48E7-4343-A685-56308BAD0A73}" type="pres">
      <dgm:prSet presAssocID="{22F585FF-17EB-4B43-8F82-0EDB12EF319A}" presName="spacer" presStyleCnt="0"/>
      <dgm:spPr/>
    </dgm:pt>
    <dgm:pt modelId="{C2F3F5B0-D205-C24C-A190-11135EBEE534}" type="pres">
      <dgm:prSet presAssocID="{3B9664CB-27C5-BA44-BD1C-7E3A006B1A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67C0BD-6693-405D-ADC9-FC07BE2FED24}" type="presOf" srcId="{926902AE-EF1D-3A4A-98DA-799711DDC076}" destId="{2F5346F1-BDE7-494E-BEE4-7872EF9DA412}" srcOrd="0" destOrd="0" presId="urn:microsoft.com/office/officeart/2005/8/layout/vList2"/>
    <dgm:cxn modelId="{186A33B0-2D70-47F6-80CE-35CDCD945786}" type="presOf" srcId="{A64F6B57-B8BA-C940-8337-0ED73833050D}" destId="{7B5893FB-2B82-444B-B3EB-8756C32E9831}" srcOrd="0" destOrd="0" presId="urn:microsoft.com/office/officeart/2005/8/layout/vList2"/>
    <dgm:cxn modelId="{1F20E036-C32B-BC4B-ABC7-98996781CF23}" srcId="{C3D2D261-E94D-6E40-9913-5DC4E7E894C9}" destId="{3B9664CB-27C5-BA44-BD1C-7E3A006B1A14}" srcOrd="2" destOrd="0" parTransId="{4F65E8BC-2BCA-4747-A2C1-6E5924690F9B}" sibTransId="{06927E7D-92B2-134B-843B-E36B8B6EF42B}"/>
    <dgm:cxn modelId="{680B714C-8313-804F-8DDE-1057BAE05E5F}" srcId="{C3D2D261-E94D-6E40-9913-5DC4E7E894C9}" destId="{926902AE-EF1D-3A4A-98DA-799711DDC076}" srcOrd="0" destOrd="0" parTransId="{894E63B3-8D2C-7647-A18C-9D6C8F62F693}" sibTransId="{0B2941A8-80D5-DF4F-8248-ECC8B84A92CA}"/>
    <dgm:cxn modelId="{818E5E7C-02AD-4465-ADD9-A102C24B6C4D}" type="presOf" srcId="{3B9664CB-27C5-BA44-BD1C-7E3A006B1A14}" destId="{C2F3F5B0-D205-C24C-A190-11135EBEE534}" srcOrd="0" destOrd="0" presId="urn:microsoft.com/office/officeart/2005/8/layout/vList2"/>
    <dgm:cxn modelId="{5AE715CC-D7A9-C446-8AF7-4C3A4E320284}" srcId="{C3D2D261-E94D-6E40-9913-5DC4E7E894C9}" destId="{A64F6B57-B8BA-C940-8337-0ED73833050D}" srcOrd="1" destOrd="0" parTransId="{824A113D-046E-8848-AD99-C05BEC83CCB8}" sibTransId="{22F585FF-17EB-4B43-8F82-0EDB12EF319A}"/>
    <dgm:cxn modelId="{4146DB7A-6F33-4817-B8D2-5F4B3A1423FE}" type="presOf" srcId="{C3D2D261-E94D-6E40-9913-5DC4E7E894C9}" destId="{2C761D9F-513F-9C46-A3C5-616E5997B8BE}" srcOrd="0" destOrd="0" presId="urn:microsoft.com/office/officeart/2005/8/layout/vList2"/>
    <dgm:cxn modelId="{AA5D24E3-EF2E-40EF-9EC2-ACA670ABD8F3}" type="presParOf" srcId="{2C761D9F-513F-9C46-A3C5-616E5997B8BE}" destId="{2F5346F1-BDE7-494E-BEE4-7872EF9DA412}" srcOrd="0" destOrd="0" presId="urn:microsoft.com/office/officeart/2005/8/layout/vList2"/>
    <dgm:cxn modelId="{0FC466B2-4941-48E5-B069-C41E8C2A9F9A}" type="presParOf" srcId="{2C761D9F-513F-9C46-A3C5-616E5997B8BE}" destId="{8837DABD-0EF1-7344-BE8E-224973DC3281}" srcOrd="1" destOrd="0" presId="urn:microsoft.com/office/officeart/2005/8/layout/vList2"/>
    <dgm:cxn modelId="{32B4984D-B98A-41A1-8166-7570BDD76EC2}" type="presParOf" srcId="{2C761D9F-513F-9C46-A3C5-616E5997B8BE}" destId="{7B5893FB-2B82-444B-B3EB-8756C32E9831}" srcOrd="2" destOrd="0" presId="urn:microsoft.com/office/officeart/2005/8/layout/vList2"/>
    <dgm:cxn modelId="{B6336382-0BF9-4F2E-A058-A0B1571FFBF1}" type="presParOf" srcId="{2C761D9F-513F-9C46-A3C5-616E5997B8BE}" destId="{7C0A8735-48E7-4343-A685-56308BAD0A73}" srcOrd="3" destOrd="0" presId="urn:microsoft.com/office/officeart/2005/8/layout/vList2"/>
    <dgm:cxn modelId="{47478DB4-D257-4D7B-9318-D62F33EE062D}" type="presParOf" srcId="{2C761D9F-513F-9C46-A3C5-616E5997B8BE}" destId="{C2F3F5B0-D205-C24C-A190-11135EBEE5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2D261-E94D-6E40-9913-5DC4E7E894C9}" type="doc">
      <dgm:prSet loTypeId="urn:microsoft.com/office/officeart/2005/8/layout/vList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6902AE-EF1D-3A4A-98DA-799711DDC076}">
      <dgm:prSet phldrT="[Text]" custT="1"/>
      <dgm:spPr/>
      <dgm:t>
        <a:bodyPr/>
        <a:lstStyle/>
        <a:p>
          <a:pPr algn="ctr"/>
          <a:r>
            <a:rPr lang="en-US" sz="1700" dirty="0" smtClean="0"/>
            <a:t>Cell</a:t>
          </a:r>
          <a:endParaRPr lang="en-US" sz="1700" dirty="0"/>
        </a:p>
      </dgm:t>
    </dgm:pt>
    <dgm:pt modelId="{894E63B3-8D2C-7647-A18C-9D6C8F62F693}" type="parTrans" cxnId="{680B714C-8313-804F-8DDE-1057BAE05E5F}">
      <dgm:prSet/>
      <dgm:spPr/>
      <dgm:t>
        <a:bodyPr/>
        <a:lstStyle/>
        <a:p>
          <a:endParaRPr lang="en-US"/>
        </a:p>
      </dgm:t>
    </dgm:pt>
    <dgm:pt modelId="{0B2941A8-80D5-DF4F-8248-ECC8B84A92CA}" type="sibTrans" cxnId="{680B714C-8313-804F-8DDE-1057BAE05E5F}">
      <dgm:prSet/>
      <dgm:spPr/>
      <dgm:t>
        <a:bodyPr/>
        <a:lstStyle/>
        <a:p>
          <a:endParaRPr lang="en-US"/>
        </a:p>
      </dgm:t>
    </dgm:pt>
    <dgm:pt modelId="{A64F6B57-B8BA-C940-8337-0ED73833050D}">
      <dgm:prSet phldrT="[Text]" custT="1"/>
      <dgm:spPr/>
      <dgm:t>
        <a:bodyPr/>
        <a:lstStyle/>
        <a:p>
          <a:r>
            <a:rPr lang="en-US" sz="1700" dirty="0" smtClean="0"/>
            <a:t>Proceedings of the IEEE</a:t>
          </a:r>
          <a:endParaRPr lang="en-US" sz="1700" dirty="0"/>
        </a:p>
      </dgm:t>
    </dgm:pt>
    <dgm:pt modelId="{824A113D-046E-8848-AD99-C05BEC83CCB8}" type="parTrans" cxnId="{5AE715CC-D7A9-C446-8AF7-4C3A4E320284}">
      <dgm:prSet/>
      <dgm:spPr/>
      <dgm:t>
        <a:bodyPr/>
        <a:lstStyle/>
        <a:p>
          <a:endParaRPr lang="en-US"/>
        </a:p>
      </dgm:t>
    </dgm:pt>
    <dgm:pt modelId="{22F585FF-17EB-4B43-8F82-0EDB12EF319A}" type="sibTrans" cxnId="{5AE715CC-D7A9-C446-8AF7-4C3A4E320284}">
      <dgm:prSet/>
      <dgm:spPr/>
      <dgm:t>
        <a:bodyPr/>
        <a:lstStyle/>
        <a:p>
          <a:endParaRPr lang="en-US"/>
        </a:p>
      </dgm:t>
    </dgm:pt>
    <dgm:pt modelId="{3B9664CB-27C5-BA44-BD1C-7E3A006B1A14}">
      <dgm:prSet phldrT="[Text]" custT="1"/>
      <dgm:spPr/>
      <dgm:t>
        <a:bodyPr/>
        <a:lstStyle/>
        <a:p>
          <a:pPr algn="ctr"/>
          <a:r>
            <a:rPr lang="fr-CH" sz="1700" dirty="0" err="1" smtClean="0"/>
            <a:t>Landscape</a:t>
          </a:r>
          <a:r>
            <a:rPr lang="fr-CH" sz="1700" dirty="0" smtClean="0"/>
            <a:t> and </a:t>
          </a:r>
          <a:r>
            <a:rPr lang="fr-CH" sz="1700" dirty="0" err="1" smtClean="0"/>
            <a:t>Urban</a:t>
          </a:r>
          <a:r>
            <a:rPr lang="fr-CH" sz="1700" dirty="0" smtClean="0"/>
            <a:t> Planning</a:t>
          </a:r>
          <a:endParaRPr lang="en-US" sz="1700" dirty="0"/>
        </a:p>
      </dgm:t>
    </dgm:pt>
    <dgm:pt modelId="{4F65E8BC-2BCA-4747-A2C1-6E5924690F9B}" type="parTrans" cxnId="{1F20E036-C32B-BC4B-ABC7-98996781CF23}">
      <dgm:prSet/>
      <dgm:spPr/>
      <dgm:t>
        <a:bodyPr/>
        <a:lstStyle/>
        <a:p>
          <a:endParaRPr lang="en-US"/>
        </a:p>
      </dgm:t>
    </dgm:pt>
    <dgm:pt modelId="{06927E7D-92B2-134B-843B-E36B8B6EF42B}" type="sibTrans" cxnId="{1F20E036-C32B-BC4B-ABC7-98996781CF23}">
      <dgm:prSet/>
      <dgm:spPr/>
      <dgm:t>
        <a:bodyPr/>
        <a:lstStyle/>
        <a:p>
          <a:endParaRPr lang="en-US"/>
        </a:p>
      </dgm:t>
    </dgm:pt>
    <dgm:pt modelId="{2C761D9F-513F-9C46-A3C5-616E5997B8BE}" type="pres">
      <dgm:prSet presAssocID="{C3D2D261-E94D-6E40-9913-5DC4E7E894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5346F1-BDE7-494E-BEE4-7872EF9DA412}" type="pres">
      <dgm:prSet presAssocID="{926902AE-EF1D-3A4A-98DA-799711DDC076}" presName="parentText" presStyleLbl="node1" presStyleIdx="0" presStyleCnt="3" custScaleY="42159" custLinFactY="-12388" custLinFactNeighborX="42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7DABD-0EF1-7344-BE8E-224973DC3281}" type="pres">
      <dgm:prSet presAssocID="{0B2941A8-80D5-DF4F-8248-ECC8B84A92CA}" presName="spacer" presStyleCnt="0"/>
      <dgm:spPr/>
    </dgm:pt>
    <dgm:pt modelId="{7B5893FB-2B82-444B-B3EB-8756C32E9831}" type="pres">
      <dgm:prSet presAssocID="{A64F6B57-B8BA-C940-8337-0ED73833050D}" presName="parentText" presStyleLbl="node1" presStyleIdx="1" presStyleCnt="3" custScaleY="49062" custLinFactNeighborY="-151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A8735-48E7-4343-A685-56308BAD0A73}" type="pres">
      <dgm:prSet presAssocID="{22F585FF-17EB-4B43-8F82-0EDB12EF319A}" presName="spacer" presStyleCnt="0"/>
      <dgm:spPr/>
    </dgm:pt>
    <dgm:pt modelId="{C2F3F5B0-D205-C24C-A190-11135EBEE534}" type="pres">
      <dgm:prSet presAssocID="{3B9664CB-27C5-BA44-BD1C-7E3A006B1A14}" presName="parentText" presStyleLbl="node1" presStyleIdx="2" presStyleCnt="3" custScaleY="89069" custLinFactY="424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20E036-C32B-BC4B-ABC7-98996781CF23}" srcId="{C3D2D261-E94D-6E40-9913-5DC4E7E894C9}" destId="{3B9664CB-27C5-BA44-BD1C-7E3A006B1A14}" srcOrd="2" destOrd="0" parTransId="{4F65E8BC-2BCA-4747-A2C1-6E5924690F9B}" sibTransId="{06927E7D-92B2-134B-843B-E36B8B6EF42B}"/>
    <dgm:cxn modelId="{90C087C2-C026-4448-A244-FFE71F2CFCDA}" type="presOf" srcId="{C3D2D261-E94D-6E40-9913-5DC4E7E894C9}" destId="{2C761D9F-513F-9C46-A3C5-616E5997B8BE}" srcOrd="0" destOrd="0" presId="urn:microsoft.com/office/officeart/2005/8/layout/vList2"/>
    <dgm:cxn modelId="{680B714C-8313-804F-8DDE-1057BAE05E5F}" srcId="{C3D2D261-E94D-6E40-9913-5DC4E7E894C9}" destId="{926902AE-EF1D-3A4A-98DA-799711DDC076}" srcOrd="0" destOrd="0" parTransId="{894E63B3-8D2C-7647-A18C-9D6C8F62F693}" sibTransId="{0B2941A8-80D5-DF4F-8248-ECC8B84A92CA}"/>
    <dgm:cxn modelId="{1E20F300-0018-410A-9CBA-277FA2DC49C8}" type="presOf" srcId="{926902AE-EF1D-3A4A-98DA-799711DDC076}" destId="{2F5346F1-BDE7-494E-BEE4-7872EF9DA412}" srcOrd="0" destOrd="0" presId="urn:microsoft.com/office/officeart/2005/8/layout/vList2"/>
    <dgm:cxn modelId="{5AE715CC-D7A9-C446-8AF7-4C3A4E320284}" srcId="{C3D2D261-E94D-6E40-9913-5DC4E7E894C9}" destId="{A64F6B57-B8BA-C940-8337-0ED73833050D}" srcOrd="1" destOrd="0" parTransId="{824A113D-046E-8848-AD99-C05BEC83CCB8}" sibTransId="{22F585FF-17EB-4B43-8F82-0EDB12EF319A}"/>
    <dgm:cxn modelId="{CAE3684D-8FB2-44F0-8A69-EF861056EE60}" type="presOf" srcId="{3B9664CB-27C5-BA44-BD1C-7E3A006B1A14}" destId="{C2F3F5B0-D205-C24C-A190-11135EBEE534}" srcOrd="0" destOrd="0" presId="urn:microsoft.com/office/officeart/2005/8/layout/vList2"/>
    <dgm:cxn modelId="{3BF4D8AF-632B-4C08-8C45-154D36E7E589}" type="presOf" srcId="{A64F6B57-B8BA-C940-8337-0ED73833050D}" destId="{7B5893FB-2B82-444B-B3EB-8756C32E9831}" srcOrd="0" destOrd="0" presId="urn:microsoft.com/office/officeart/2005/8/layout/vList2"/>
    <dgm:cxn modelId="{5FF7FD97-969D-46A5-B557-6C9649922851}" type="presParOf" srcId="{2C761D9F-513F-9C46-A3C5-616E5997B8BE}" destId="{2F5346F1-BDE7-494E-BEE4-7872EF9DA412}" srcOrd="0" destOrd="0" presId="urn:microsoft.com/office/officeart/2005/8/layout/vList2"/>
    <dgm:cxn modelId="{D3B39B87-DD98-461A-94D4-626867656235}" type="presParOf" srcId="{2C761D9F-513F-9C46-A3C5-616E5997B8BE}" destId="{8837DABD-0EF1-7344-BE8E-224973DC3281}" srcOrd="1" destOrd="0" presId="urn:microsoft.com/office/officeart/2005/8/layout/vList2"/>
    <dgm:cxn modelId="{0ECAE44C-EE54-48BE-83A0-DCE176343337}" type="presParOf" srcId="{2C761D9F-513F-9C46-A3C5-616E5997B8BE}" destId="{7B5893FB-2B82-444B-B3EB-8756C32E9831}" srcOrd="2" destOrd="0" presId="urn:microsoft.com/office/officeart/2005/8/layout/vList2"/>
    <dgm:cxn modelId="{FE8CE40E-EA50-4E9E-BE39-346093D134A5}" type="presParOf" srcId="{2C761D9F-513F-9C46-A3C5-616E5997B8BE}" destId="{7C0A8735-48E7-4343-A685-56308BAD0A73}" srcOrd="3" destOrd="0" presId="urn:microsoft.com/office/officeart/2005/8/layout/vList2"/>
    <dgm:cxn modelId="{7C5CAC8B-26DB-4127-A6A1-DE2461413E65}" type="presParOf" srcId="{2C761D9F-513F-9C46-A3C5-616E5997B8BE}" destId="{C2F3F5B0-D205-C24C-A190-11135EBEE5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D2D261-E94D-6E40-9913-5DC4E7E894C9}" type="doc">
      <dgm:prSet loTypeId="urn:microsoft.com/office/officeart/2005/8/layout/vList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6902AE-EF1D-3A4A-98DA-799711DDC076}">
      <dgm:prSet phldrT="[Text]"/>
      <dgm:spPr/>
      <dgm:t>
        <a:bodyPr/>
        <a:lstStyle/>
        <a:p>
          <a:pPr algn="ctr"/>
          <a:r>
            <a:rPr lang="en-US" dirty="0" smtClean="0"/>
            <a:t>Diabetes</a:t>
          </a:r>
          <a:endParaRPr lang="en-US" dirty="0"/>
        </a:p>
      </dgm:t>
    </dgm:pt>
    <dgm:pt modelId="{894E63B3-8D2C-7647-A18C-9D6C8F62F693}" type="parTrans" cxnId="{680B714C-8313-804F-8DDE-1057BAE05E5F}">
      <dgm:prSet/>
      <dgm:spPr/>
      <dgm:t>
        <a:bodyPr/>
        <a:lstStyle/>
        <a:p>
          <a:endParaRPr lang="en-US"/>
        </a:p>
      </dgm:t>
    </dgm:pt>
    <dgm:pt modelId="{0B2941A8-80D5-DF4F-8248-ECC8B84A92CA}" type="sibTrans" cxnId="{680B714C-8313-804F-8DDE-1057BAE05E5F}">
      <dgm:prSet/>
      <dgm:spPr/>
      <dgm:t>
        <a:bodyPr/>
        <a:lstStyle/>
        <a:p>
          <a:endParaRPr lang="en-US"/>
        </a:p>
      </dgm:t>
    </dgm:pt>
    <dgm:pt modelId="{A64F6B57-B8BA-C940-8337-0ED73833050D}">
      <dgm:prSet phldrT="[Text]"/>
      <dgm:spPr/>
      <dgm:t>
        <a:bodyPr/>
        <a:lstStyle/>
        <a:p>
          <a:pPr algn="ctr"/>
          <a:r>
            <a:rPr lang="en-US" dirty="0" smtClean="0"/>
            <a:t>Cell Stem Cell</a:t>
          </a:r>
          <a:endParaRPr lang="en-US" dirty="0"/>
        </a:p>
      </dgm:t>
    </dgm:pt>
    <dgm:pt modelId="{824A113D-046E-8848-AD99-C05BEC83CCB8}" type="parTrans" cxnId="{5AE715CC-D7A9-C446-8AF7-4C3A4E320284}">
      <dgm:prSet/>
      <dgm:spPr/>
      <dgm:t>
        <a:bodyPr/>
        <a:lstStyle/>
        <a:p>
          <a:endParaRPr lang="en-US"/>
        </a:p>
      </dgm:t>
    </dgm:pt>
    <dgm:pt modelId="{22F585FF-17EB-4B43-8F82-0EDB12EF319A}" type="sibTrans" cxnId="{5AE715CC-D7A9-C446-8AF7-4C3A4E320284}">
      <dgm:prSet/>
      <dgm:spPr/>
      <dgm:t>
        <a:bodyPr/>
        <a:lstStyle/>
        <a:p>
          <a:endParaRPr lang="en-US"/>
        </a:p>
      </dgm:t>
    </dgm:pt>
    <dgm:pt modelId="{3B9664CB-27C5-BA44-BD1C-7E3A006B1A14}">
      <dgm:prSet phldrT="[Text]"/>
      <dgm:spPr/>
      <dgm:t>
        <a:bodyPr/>
        <a:lstStyle/>
        <a:p>
          <a:pPr algn="ctr"/>
          <a:r>
            <a:rPr lang="en-US" dirty="0" smtClean="0"/>
            <a:t>Cities</a:t>
          </a:r>
          <a:endParaRPr lang="en-US" dirty="0"/>
        </a:p>
      </dgm:t>
    </dgm:pt>
    <dgm:pt modelId="{06927E7D-92B2-134B-843B-E36B8B6EF42B}" type="sibTrans" cxnId="{1F20E036-C32B-BC4B-ABC7-98996781CF23}">
      <dgm:prSet/>
      <dgm:spPr/>
      <dgm:t>
        <a:bodyPr/>
        <a:lstStyle/>
        <a:p>
          <a:endParaRPr lang="en-US"/>
        </a:p>
      </dgm:t>
    </dgm:pt>
    <dgm:pt modelId="{4F65E8BC-2BCA-4747-A2C1-6E5924690F9B}" type="parTrans" cxnId="{1F20E036-C32B-BC4B-ABC7-98996781CF23}">
      <dgm:prSet/>
      <dgm:spPr/>
      <dgm:t>
        <a:bodyPr/>
        <a:lstStyle/>
        <a:p>
          <a:endParaRPr lang="en-US"/>
        </a:p>
      </dgm:t>
    </dgm:pt>
    <dgm:pt modelId="{2C761D9F-513F-9C46-A3C5-616E5997B8BE}" type="pres">
      <dgm:prSet presAssocID="{C3D2D261-E94D-6E40-9913-5DC4E7E894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5346F1-BDE7-494E-BEE4-7872EF9DA412}" type="pres">
      <dgm:prSet presAssocID="{926902AE-EF1D-3A4A-98DA-799711DDC076}" presName="parentText" presStyleLbl="node1" presStyleIdx="0" presStyleCnt="3" custLinFactNeighborY="-479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7DABD-0EF1-7344-BE8E-224973DC3281}" type="pres">
      <dgm:prSet presAssocID="{0B2941A8-80D5-DF4F-8248-ECC8B84A92CA}" presName="spacer" presStyleCnt="0"/>
      <dgm:spPr/>
    </dgm:pt>
    <dgm:pt modelId="{7B5893FB-2B82-444B-B3EB-8756C32E9831}" type="pres">
      <dgm:prSet presAssocID="{A64F6B57-B8BA-C940-8337-0ED73833050D}" presName="parentText" presStyleLbl="node1" presStyleIdx="1" presStyleCnt="3" custLinFactNeighborY="-487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A8735-48E7-4343-A685-56308BAD0A73}" type="pres">
      <dgm:prSet presAssocID="{22F585FF-17EB-4B43-8F82-0EDB12EF319A}" presName="spacer" presStyleCnt="0"/>
      <dgm:spPr/>
    </dgm:pt>
    <dgm:pt modelId="{C2F3F5B0-D205-C24C-A190-11135EBEE534}" type="pres">
      <dgm:prSet presAssocID="{3B9664CB-27C5-BA44-BD1C-7E3A006B1A14}" presName="parentText" presStyleLbl="node1" presStyleIdx="2" presStyleCnt="3" custLinFactNeighborY="-103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E715CC-D7A9-C446-8AF7-4C3A4E320284}" srcId="{C3D2D261-E94D-6E40-9913-5DC4E7E894C9}" destId="{A64F6B57-B8BA-C940-8337-0ED73833050D}" srcOrd="1" destOrd="0" parTransId="{824A113D-046E-8848-AD99-C05BEC83CCB8}" sibTransId="{22F585FF-17EB-4B43-8F82-0EDB12EF319A}"/>
    <dgm:cxn modelId="{1F20E036-C32B-BC4B-ABC7-98996781CF23}" srcId="{C3D2D261-E94D-6E40-9913-5DC4E7E894C9}" destId="{3B9664CB-27C5-BA44-BD1C-7E3A006B1A14}" srcOrd="2" destOrd="0" parTransId="{4F65E8BC-2BCA-4747-A2C1-6E5924690F9B}" sibTransId="{06927E7D-92B2-134B-843B-E36B8B6EF42B}"/>
    <dgm:cxn modelId="{680B714C-8313-804F-8DDE-1057BAE05E5F}" srcId="{C3D2D261-E94D-6E40-9913-5DC4E7E894C9}" destId="{926902AE-EF1D-3A4A-98DA-799711DDC076}" srcOrd="0" destOrd="0" parTransId="{894E63B3-8D2C-7647-A18C-9D6C8F62F693}" sibTransId="{0B2941A8-80D5-DF4F-8248-ECC8B84A92CA}"/>
    <dgm:cxn modelId="{33377527-4470-4076-9F43-F4A2087B6739}" type="presOf" srcId="{C3D2D261-E94D-6E40-9913-5DC4E7E894C9}" destId="{2C761D9F-513F-9C46-A3C5-616E5997B8BE}" srcOrd="0" destOrd="0" presId="urn:microsoft.com/office/officeart/2005/8/layout/vList2"/>
    <dgm:cxn modelId="{F7746860-F941-457E-B359-E7F5DDE1D3E7}" type="presOf" srcId="{926902AE-EF1D-3A4A-98DA-799711DDC076}" destId="{2F5346F1-BDE7-494E-BEE4-7872EF9DA412}" srcOrd="0" destOrd="0" presId="urn:microsoft.com/office/officeart/2005/8/layout/vList2"/>
    <dgm:cxn modelId="{F4AAFD82-862A-4AD8-B784-E5886EFE8DB9}" type="presOf" srcId="{3B9664CB-27C5-BA44-BD1C-7E3A006B1A14}" destId="{C2F3F5B0-D205-C24C-A190-11135EBEE534}" srcOrd="0" destOrd="0" presId="urn:microsoft.com/office/officeart/2005/8/layout/vList2"/>
    <dgm:cxn modelId="{CCBE6647-4B01-4735-A884-B374EFAF159A}" type="presOf" srcId="{A64F6B57-B8BA-C940-8337-0ED73833050D}" destId="{7B5893FB-2B82-444B-B3EB-8756C32E9831}" srcOrd="0" destOrd="0" presId="urn:microsoft.com/office/officeart/2005/8/layout/vList2"/>
    <dgm:cxn modelId="{AC2C8E0A-2A6F-4B46-85F3-D48C7B65808A}" type="presParOf" srcId="{2C761D9F-513F-9C46-A3C5-616E5997B8BE}" destId="{2F5346F1-BDE7-494E-BEE4-7872EF9DA412}" srcOrd="0" destOrd="0" presId="urn:microsoft.com/office/officeart/2005/8/layout/vList2"/>
    <dgm:cxn modelId="{8E5AD511-AE99-4002-AA8A-EEB5CA9CB27C}" type="presParOf" srcId="{2C761D9F-513F-9C46-A3C5-616E5997B8BE}" destId="{8837DABD-0EF1-7344-BE8E-224973DC3281}" srcOrd="1" destOrd="0" presId="urn:microsoft.com/office/officeart/2005/8/layout/vList2"/>
    <dgm:cxn modelId="{8871CAF3-2465-44D4-A802-78711A409899}" type="presParOf" srcId="{2C761D9F-513F-9C46-A3C5-616E5997B8BE}" destId="{7B5893FB-2B82-444B-B3EB-8756C32E9831}" srcOrd="2" destOrd="0" presId="urn:microsoft.com/office/officeart/2005/8/layout/vList2"/>
    <dgm:cxn modelId="{A947094B-DA02-4E92-9D5B-8DA9C0122940}" type="presParOf" srcId="{2C761D9F-513F-9C46-A3C5-616E5997B8BE}" destId="{7C0A8735-48E7-4343-A685-56308BAD0A73}" srcOrd="3" destOrd="0" presId="urn:microsoft.com/office/officeart/2005/8/layout/vList2"/>
    <dgm:cxn modelId="{B2CE7396-B57A-4EBE-A0CD-AFBAA6453B76}" type="presParOf" srcId="{2C761D9F-513F-9C46-A3C5-616E5997B8BE}" destId="{C2F3F5B0-D205-C24C-A190-11135EBEE5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D2D261-E94D-6E40-9913-5DC4E7E894C9}" type="doc">
      <dgm:prSet loTypeId="urn:microsoft.com/office/officeart/2005/8/layout/vList2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64F6B57-B8BA-C940-8337-0ED73833050D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Scientific Reports</a:t>
          </a:r>
          <a:endParaRPr lang="en-US" dirty="0">
            <a:solidFill>
              <a:schemeClr val="tx1"/>
            </a:solidFill>
          </a:endParaRPr>
        </a:p>
      </dgm:t>
    </dgm:pt>
    <dgm:pt modelId="{824A113D-046E-8848-AD99-C05BEC83CCB8}" type="parTrans" cxnId="{5AE715CC-D7A9-C446-8AF7-4C3A4E320284}">
      <dgm:prSet/>
      <dgm:spPr/>
      <dgm:t>
        <a:bodyPr/>
        <a:lstStyle/>
        <a:p>
          <a:endParaRPr lang="en-US"/>
        </a:p>
      </dgm:t>
    </dgm:pt>
    <dgm:pt modelId="{22F585FF-17EB-4B43-8F82-0EDB12EF319A}" type="sibTrans" cxnId="{5AE715CC-D7A9-C446-8AF7-4C3A4E320284}">
      <dgm:prSet/>
      <dgm:spPr/>
      <dgm:t>
        <a:bodyPr/>
        <a:lstStyle/>
        <a:p>
          <a:endParaRPr lang="en-US"/>
        </a:p>
      </dgm:t>
    </dgm:pt>
    <dgm:pt modelId="{3B9664CB-27C5-BA44-BD1C-7E3A006B1A14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dirty="0" smtClean="0">
              <a:solidFill>
                <a:schemeClr val="tx1"/>
              </a:solidFill>
            </a:rPr>
            <a:t>IEEE Access</a:t>
          </a:r>
          <a:endParaRPr lang="en-US" dirty="0">
            <a:solidFill>
              <a:schemeClr val="tx1"/>
            </a:solidFill>
          </a:endParaRPr>
        </a:p>
      </dgm:t>
    </dgm:pt>
    <dgm:pt modelId="{4F65E8BC-2BCA-4747-A2C1-6E5924690F9B}" type="parTrans" cxnId="{1F20E036-C32B-BC4B-ABC7-98996781CF23}">
      <dgm:prSet/>
      <dgm:spPr/>
      <dgm:t>
        <a:bodyPr/>
        <a:lstStyle/>
        <a:p>
          <a:endParaRPr lang="en-US"/>
        </a:p>
      </dgm:t>
    </dgm:pt>
    <dgm:pt modelId="{06927E7D-92B2-134B-843B-E36B8B6EF42B}" type="sibTrans" cxnId="{1F20E036-C32B-BC4B-ABC7-98996781CF23}">
      <dgm:prSet/>
      <dgm:spPr/>
      <dgm:t>
        <a:bodyPr/>
        <a:lstStyle/>
        <a:p>
          <a:endParaRPr lang="en-US"/>
        </a:p>
      </dgm:t>
    </dgm:pt>
    <dgm:pt modelId="{B7B205F1-25A8-6F41-A2D8-83A2C5626F51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dirty="0" err="1" smtClean="0">
              <a:solidFill>
                <a:schemeClr val="tx1"/>
              </a:solidFill>
            </a:rPr>
            <a:t>PLoS</a:t>
          </a:r>
          <a:r>
            <a:rPr lang="en-US" dirty="0" smtClean="0">
              <a:solidFill>
                <a:schemeClr val="tx1"/>
              </a:solidFill>
            </a:rPr>
            <a:t> One</a:t>
          </a:r>
          <a:endParaRPr lang="en-US" dirty="0">
            <a:solidFill>
              <a:schemeClr val="tx1"/>
            </a:solidFill>
          </a:endParaRPr>
        </a:p>
      </dgm:t>
    </dgm:pt>
    <dgm:pt modelId="{A70168B8-499A-B742-86EA-38453691B34A}" type="parTrans" cxnId="{CC8645AF-D7ED-3B48-989C-38DCCE09E09C}">
      <dgm:prSet/>
      <dgm:spPr/>
      <dgm:t>
        <a:bodyPr/>
        <a:lstStyle/>
        <a:p>
          <a:endParaRPr lang="en-US"/>
        </a:p>
      </dgm:t>
    </dgm:pt>
    <dgm:pt modelId="{CDAE8A83-1F40-6640-AFA4-B6D4C90769F7}" type="sibTrans" cxnId="{CC8645AF-D7ED-3B48-989C-38DCCE09E09C}">
      <dgm:prSet/>
      <dgm:spPr/>
      <dgm:t>
        <a:bodyPr/>
        <a:lstStyle/>
        <a:p>
          <a:endParaRPr lang="en-US"/>
        </a:p>
      </dgm:t>
    </dgm:pt>
    <dgm:pt modelId="{2C761D9F-513F-9C46-A3C5-616E5997B8BE}" type="pres">
      <dgm:prSet presAssocID="{C3D2D261-E94D-6E40-9913-5DC4E7E894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1E9036-22DE-C446-B264-F63F6376C0D3}" type="pres">
      <dgm:prSet presAssocID="{B7B205F1-25A8-6F41-A2D8-83A2C5626F51}" presName="parentText" presStyleLbl="node1" presStyleIdx="0" presStyleCnt="3" custLinFactNeighborY="-3324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AF2A8-177C-7F4F-8DFB-8B35FBC101D9}" type="pres">
      <dgm:prSet presAssocID="{CDAE8A83-1F40-6640-AFA4-B6D4C90769F7}" presName="spacer" presStyleCnt="0"/>
      <dgm:spPr/>
    </dgm:pt>
    <dgm:pt modelId="{7B5893FB-2B82-444B-B3EB-8756C32E9831}" type="pres">
      <dgm:prSet presAssocID="{A64F6B57-B8BA-C940-8337-0ED73833050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A8735-48E7-4343-A685-56308BAD0A73}" type="pres">
      <dgm:prSet presAssocID="{22F585FF-17EB-4B43-8F82-0EDB12EF319A}" presName="spacer" presStyleCnt="0"/>
      <dgm:spPr/>
    </dgm:pt>
    <dgm:pt modelId="{C2F3F5B0-D205-C24C-A190-11135EBEE534}" type="pres">
      <dgm:prSet presAssocID="{3B9664CB-27C5-BA44-BD1C-7E3A006B1A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20E036-C32B-BC4B-ABC7-98996781CF23}" srcId="{C3D2D261-E94D-6E40-9913-5DC4E7E894C9}" destId="{3B9664CB-27C5-BA44-BD1C-7E3A006B1A14}" srcOrd="2" destOrd="0" parTransId="{4F65E8BC-2BCA-4747-A2C1-6E5924690F9B}" sibTransId="{06927E7D-92B2-134B-843B-E36B8B6EF42B}"/>
    <dgm:cxn modelId="{8CD554FB-C0F1-476E-828A-F25CDBE3D099}" type="presOf" srcId="{3B9664CB-27C5-BA44-BD1C-7E3A006B1A14}" destId="{C2F3F5B0-D205-C24C-A190-11135EBEE534}" srcOrd="0" destOrd="0" presId="urn:microsoft.com/office/officeart/2005/8/layout/vList2"/>
    <dgm:cxn modelId="{CC8645AF-D7ED-3B48-989C-38DCCE09E09C}" srcId="{C3D2D261-E94D-6E40-9913-5DC4E7E894C9}" destId="{B7B205F1-25A8-6F41-A2D8-83A2C5626F51}" srcOrd="0" destOrd="0" parTransId="{A70168B8-499A-B742-86EA-38453691B34A}" sibTransId="{CDAE8A83-1F40-6640-AFA4-B6D4C90769F7}"/>
    <dgm:cxn modelId="{28CC46CB-2931-40DF-B603-D1886DB01F8B}" type="presOf" srcId="{C3D2D261-E94D-6E40-9913-5DC4E7E894C9}" destId="{2C761D9F-513F-9C46-A3C5-616E5997B8BE}" srcOrd="0" destOrd="0" presId="urn:microsoft.com/office/officeart/2005/8/layout/vList2"/>
    <dgm:cxn modelId="{5AE715CC-D7A9-C446-8AF7-4C3A4E320284}" srcId="{C3D2D261-E94D-6E40-9913-5DC4E7E894C9}" destId="{A64F6B57-B8BA-C940-8337-0ED73833050D}" srcOrd="1" destOrd="0" parTransId="{824A113D-046E-8848-AD99-C05BEC83CCB8}" sibTransId="{22F585FF-17EB-4B43-8F82-0EDB12EF319A}"/>
    <dgm:cxn modelId="{BA0F66CE-8A6F-4BAF-A62B-EA5EB08A78B7}" type="presOf" srcId="{B7B205F1-25A8-6F41-A2D8-83A2C5626F51}" destId="{991E9036-22DE-C446-B264-F63F6376C0D3}" srcOrd="0" destOrd="0" presId="urn:microsoft.com/office/officeart/2005/8/layout/vList2"/>
    <dgm:cxn modelId="{4D863AD3-D978-4273-BC94-234FA40A7E7B}" type="presOf" srcId="{A64F6B57-B8BA-C940-8337-0ED73833050D}" destId="{7B5893FB-2B82-444B-B3EB-8756C32E9831}" srcOrd="0" destOrd="0" presId="urn:microsoft.com/office/officeart/2005/8/layout/vList2"/>
    <dgm:cxn modelId="{1420B03C-EC05-4814-BD2A-993D876C04EE}" type="presParOf" srcId="{2C761D9F-513F-9C46-A3C5-616E5997B8BE}" destId="{991E9036-22DE-C446-B264-F63F6376C0D3}" srcOrd="0" destOrd="0" presId="urn:microsoft.com/office/officeart/2005/8/layout/vList2"/>
    <dgm:cxn modelId="{80CD9EBE-39C9-4A0A-B1AD-3CBED97D00B1}" type="presParOf" srcId="{2C761D9F-513F-9C46-A3C5-616E5997B8BE}" destId="{AD4AF2A8-177C-7F4F-8DFB-8B35FBC101D9}" srcOrd="1" destOrd="0" presId="urn:microsoft.com/office/officeart/2005/8/layout/vList2"/>
    <dgm:cxn modelId="{CF201E00-BE9F-44E8-B5DB-80A9A664F32B}" type="presParOf" srcId="{2C761D9F-513F-9C46-A3C5-616E5997B8BE}" destId="{7B5893FB-2B82-444B-B3EB-8756C32E9831}" srcOrd="2" destOrd="0" presId="urn:microsoft.com/office/officeart/2005/8/layout/vList2"/>
    <dgm:cxn modelId="{E31AE8B3-5653-4C0A-8792-3A9B97CDB5FD}" type="presParOf" srcId="{2C761D9F-513F-9C46-A3C5-616E5997B8BE}" destId="{7C0A8735-48E7-4343-A685-56308BAD0A73}" srcOrd="3" destOrd="0" presId="urn:microsoft.com/office/officeart/2005/8/layout/vList2"/>
    <dgm:cxn modelId="{BA94703D-87EF-4865-9676-0F3091E3C333}" type="presParOf" srcId="{2C761D9F-513F-9C46-A3C5-616E5997B8BE}" destId="{C2F3F5B0-D205-C24C-A190-11135EBEE534}" srcOrd="4" destOrd="0" presId="urn:microsoft.com/office/officeart/2005/8/layout/vList2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CB350C-F7F3-4640-B8F8-E48C1342E1A6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8AA04D1-210D-44A2-B4CB-0AE5BB8DA6F9}">
      <dgm:prSet phldrT="[Texte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fr-CH" dirty="0" smtClean="0"/>
            <a:t>PREPRINT</a:t>
          </a:r>
          <a:endParaRPr lang="fr-CH" dirty="0"/>
        </a:p>
      </dgm:t>
    </dgm:pt>
    <dgm:pt modelId="{B251C446-855E-46DE-BDCC-CBCC14BDC3B8}" type="parTrans" cxnId="{BAD07C07-F980-4C7A-9FB3-BE8544544791}">
      <dgm:prSet/>
      <dgm:spPr/>
      <dgm:t>
        <a:bodyPr/>
        <a:lstStyle/>
        <a:p>
          <a:endParaRPr lang="fr-CH"/>
        </a:p>
      </dgm:t>
    </dgm:pt>
    <dgm:pt modelId="{445B603B-2DF4-4CE9-BF54-DAF2BD337BC2}" type="sibTrans" cxnId="{BAD07C07-F980-4C7A-9FB3-BE8544544791}">
      <dgm:prSet/>
      <dgm:spPr/>
      <dgm:t>
        <a:bodyPr/>
        <a:lstStyle/>
        <a:p>
          <a:endParaRPr lang="fr-CH"/>
        </a:p>
      </dgm:t>
    </dgm:pt>
    <dgm:pt modelId="{5817AF43-BB8D-4D85-AD8F-C7964B95BB28}">
      <dgm:prSet phldrT="[Texte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fr-CH" dirty="0" smtClean="0"/>
            <a:t>POSTPRINT</a:t>
          </a:r>
          <a:endParaRPr lang="fr-CH" dirty="0"/>
        </a:p>
      </dgm:t>
    </dgm:pt>
    <dgm:pt modelId="{8D7AADBD-2F61-4414-AEB6-422D3FFF83F3}" type="parTrans" cxnId="{56907F68-F921-4B59-A6D7-BFB497396D76}">
      <dgm:prSet/>
      <dgm:spPr/>
      <dgm:t>
        <a:bodyPr/>
        <a:lstStyle/>
        <a:p>
          <a:endParaRPr lang="fr-CH"/>
        </a:p>
      </dgm:t>
    </dgm:pt>
    <dgm:pt modelId="{83F88661-1ACA-4BE9-AAC8-1F21DA1A292B}" type="sibTrans" cxnId="{56907F68-F921-4B59-A6D7-BFB497396D76}">
      <dgm:prSet/>
      <dgm:spPr/>
      <dgm:t>
        <a:bodyPr/>
        <a:lstStyle/>
        <a:p>
          <a:endParaRPr lang="fr-CH"/>
        </a:p>
      </dgm:t>
    </dgm:pt>
    <dgm:pt modelId="{A634EE24-CB8B-41F6-AE67-A28A659381DB}">
      <dgm:prSet phldrT="[Texte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fr-CH" dirty="0" smtClean="0"/>
            <a:t>PUBLISHER’S  VERSION</a:t>
          </a:r>
          <a:endParaRPr lang="fr-CH" dirty="0"/>
        </a:p>
      </dgm:t>
    </dgm:pt>
    <dgm:pt modelId="{F2A10E85-2F91-4E88-817D-6D3D339BAD29}" type="parTrans" cxnId="{5C08228E-4609-44E1-ACEF-40220CCD6B72}">
      <dgm:prSet/>
      <dgm:spPr/>
      <dgm:t>
        <a:bodyPr/>
        <a:lstStyle/>
        <a:p>
          <a:endParaRPr lang="fr-CH"/>
        </a:p>
      </dgm:t>
    </dgm:pt>
    <dgm:pt modelId="{A9FD741C-B48B-4353-B286-9B31F771363D}" type="sibTrans" cxnId="{5C08228E-4609-44E1-ACEF-40220CCD6B72}">
      <dgm:prSet/>
      <dgm:spPr/>
      <dgm:t>
        <a:bodyPr/>
        <a:lstStyle/>
        <a:p>
          <a:endParaRPr lang="fr-CH"/>
        </a:p>
      </dgm:t>
    </dgm:pt>
    <dgm:pt modelId="{21D95195-1A4D-459D-87D6-722CB726CEE4}">
      <dgm:prSet custT="1"/>
      <dgm:spPr>
        <a:ln>
          <a:solidFill>
            <a:schemeClr val="tx1"/>
          </a:solidFill>
        </a:ln>
      </dgm:spPr>
      <dgm:t>
        <a:bodyPr/>
        <a:lstStyle/>
        <a:p>
          <a:pPr algn="l"/>
          <a:r>
            <a:rPr lang="fr-CH" sz="1600" b="0" dirty="0" err="1" smtClean="0"/>
            <a:t>Your</a:t>
          </a:r>
          <a:r>
            <a:rPr lang="fr-CH" sz="1600" b="0" dirty="0" smtClean="0"/>
            <a:t> </a:t>
          </a:r>
          <a:r>
            <a:rPr lang="fr-CH" sz="1600" b="0" dirty="0" err="1" smtClean="0"/>
            <a:t>manuscript</a:t>
          </a:r>
          <a:r>
            <a:rPr lang="fr-CH" sz="1600" b="0" dirty="0" smtClean="0"/>
            <a:t>…  once </a:t>
          </a:r>
          <a:r>
            <a:rPr lang="fr-CH" sz="1600" b="1" dirty="0" err="1" smtClean="0"/>
            <a:t>submitted</a:t>
          </a:r>
          <a:endParaRPr lang="fr-CH" sz="1600" b="1" dirty="0"/>
        </a:p>
      </dgm:t>
    </dgm:pt>
    <dgm:pt modelId="{383323D8-3378-490E-8DD3-2482DB9CC13A}" type="parTrans" cxnId="{4ACEB1DA-0630-48ED-AE79-4FFEB07B6300}">
      <dgm:prSet/>
      <dgm:spPr>
        <a:ln>
          <a:solidFill>
            <a:schemeClr val="tx1"/>
          </a:solidFill>
        </a:ln>
      </dgm:spPr>
      <dgm:t>
        <a:bodyPr/>
        <a:lstStyle/>
        <a:p>
          <a:endParaRPr lang="fr-CH"/>
        </a:p>
      </dgm:t>
    </dgm:pt>
    <dgm:pt modelId="{8B557BE0-35A3-4348-AA02-9043539B17BC}" type="sibTrans" cxnId="{4ACEB1DA-0630-48ED-AE79-4FFEB07B6300}">
      <dgm:prSet/>
      <dgm:spPr/>
      <dgm:t>
        <a:bodyPr/>
        <a:lstStyle/>
        <a:p>
          <a:endParaRPr lang="fr-CH"/>
        </a:p>
      </dgm:t>
    </dgm:pt>
    <dgm:pt modelId="{7DB37BEA-9E67-4710-912B-CF02B9CAFE9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fr-CH" sz="1600" dirty="0" err="1" smtClean="0"/>
            <a:t>Your</a:t>
          </a:r>
          <a:r>
            <a:rPr lang="fr-CH" sz="1600" dirty="0" smtClean="0"/>
            <a:t> </a:t>
          </a:r>
          <a:r>
            <a:rPr lang="fr-CH" sz="1600" dirty="0" err="1" smtClean="0"/>
            <a:t>preprint</a:t>
          </a:r>
          <a:r>
            <a:rPr lang="fr-CH" sz="1600" dirty="0" smtClean="0"/>
            <a:t>…        once </a:t>
          </a:r>
          <a:r>
            <a:rPr lang="fr-CH" sz="1600" b="1" dirty="0" err="1" smtClean="0"/>
            <a:t>reviewed</a:t>
          </a:r>
          <a:r>
            <a:rPr lang="fr-CH" sz="1600" b="1" dirty="0" smtClean="0"/>
            <a:t>            </a:t>
          </a:r>
          <a:r>
            <a:rPr lang="fr-CH" sz="1600" b="1" dirty="0" smtClean="0">
              <a:sym typeface="Wingdings" panose="05000000000000000000" pitchFamily="2" charset="2"/>
            </a:rPr>
            <a:t> </a:t>
          </a:r>
          <a:r>
            <a:rPr lang="fr-CH" sz="1600" b="1" dirty="0" err="1" smtClean="0">
              <a:sym typeface="Wingdings" panose="05000000000000000000" pitchFamily="2" charset="2"/>
            </a:rPr>
            <a:t>accepted</a:t>
          </a:r>
          <a:r>
            <a:rPr lang="fr-CH" sz="1600" b="1" dirty="0" smtClean="0">
              <a:sym typeface="Wingdings" panose="05000000000000000000" pitchFamily="2" charset="2"/>
            </a:rPr>
            <a:t> </a:t>
          </a:r>
          <a:r>
            <a:rPr lang="fr-CH" sz="1600" b="0" dirty="0" smtClean="0">
              <a:sym typeface="Wingdings" panose="05000000000000000000" pitchFamily="2" charset="2"/>
            </a:rPr>
            <a:t>version</a:t>
          </a:r>
          <a:endParaRPr lang="fr-CH" sz="1600" b="0" dirty="0"/>
        </a:p>
      </dgm:t>
    </dgm:pt>
    <dgm:pt modelId="{73410799-4048-4A8A-8090-4E209449E6A5}" type="parTrans" cxnId="{2BBED79A-75E3-4088-AC96-E5B6AFE68C38}">
      <dgm:prSet/>
      <dgm:spPr/>
      <dgm:t>
        <a:bodyPr/>
        <a:lstStyle/>
        <a:p>
          <a:endParaRPr lang="fr-CH"/>
        </a:p>
      </dgm:t>
    </dgm:pt>
    <dgm:pt modelId="{52EA7A5B-BB7A-4C2B-890F-D795A50975D5}" type="sibTrans" cxnId="{2BBED79A-75E3-4088-AC96-E5B6AFE68C38}">
      <dgm:prSet/>
      <dgm:spPr/>
      <dgm:t>
        <a:bodyPr/>
        <a:lstStyle/>
        <a:p>
          <a:endParaRPr lang="fr-CH"/>
        </a:p>
      </dgm:t>
    </dgm:pt>
    <dgm:pt modelId="{75A5FCAC-3C5C-48B7-99F3-9BA827FF081C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fr-CH" sz="1600" dirty="0" err="1" smtClean="0"/>
            <a:t>Your</a:t>
          </a:r>
          <a:r>
            <a:rPr lang="fr-CH" sz="1600" dirty="0" smtClean="0"/>
            <a:t> </a:t>
          </a:r>
          <a:r>
            <a:rPr lang="fr-CH" sz="1600" dirty="0" err="1" smtClean="0"/>
            <a:t>postprint</a:t>
          </a:r>
          <a:r>
            <a:rPr lang="fr-CH" sz="1600" dirty="0" smtClean="0"/>
            <a:t>…      once </a:t>
          </a:r>
          <a:r>
            <a:rPr lang="fr-CH" sz="1600" b="1" dirty="0" smtClean="0"/>
            <a:t>laid out</a:t>
          </a:r>
          <a:endParaRPr lang="fr-CH" sz="1600" b="1" dirty="0"/>
        </a:p>
      </dgm:t>
    </dgm:pt>
    <dgm:pt modelId="{0B2571C8-3665-42F4-A112-2427566470A1}" type="parTrans" cxnId="{B2606DED-A557-4C25-A9D0-E107A6D5091F}">
      <dgm:prSet/>
      <dgm:spPr/>
      <dgm:t>
        <a:bodyPr/>
        <a:lstStyle/>
        <a:p>
          <a:endParaRPr lang="fr-CH"/>
        </a:p>
      </dgm:t>
    </dgm:pt>
    <dgm:pt modelId="{3DB5B928-8913-4563-9BBA-1D65A4441F1F}" type="sibTrans" cxnId="{B2606DED-A557-4C25-A9D0-E107A6D5091F}">
      <dgm:prSet/>
      <dgm:spPr/>
      <dgm:t>
        <a:bodyPr/>
        <a:lstStyle/>
        <a:p>
          <a:endParaRPr lang="fr-CH"/>
        </a:p>
      </dgm:t>
    </dgm:pt>
    <dgm:pt modelId="{71E099A4-EC20-4E48-9FFA-C7017E52C7A7}" type="pres">
      <dgm:prSet presAssocID="{0ACB350C-F7F3-4640-B8F8-E48C1342E1A6}" presName="diagram" presStyleCnt="0">
        <dgm:presLayoutVars>
          <dgm:dir/>
          <dgm:animLvl val="lvl"/>
          <dgm:resizeHandles val="exact"/>
        </dgm:presLayoutVars>
      </dgm:prSet>
      <dgm:spPr/>
    </dgm:pt>
    <dgm:pt modelId="{F6588F97-91A2-4E7A-B44D-510A5C534CC5}" type="pres">
      <dgm:prSet presAssocID="{58AA04D1-210D-44A2-B4CB-0AE5BB8DA6F9}" presName="compNode" presStyleCnt="0"/>
      <dgm:spPr/>
    </dgm:pt>
    <dgm:pt modelId="{3AB098EB-B15A-491C-A3D2-7110D64722F8}" type="pres">
      <dgm:prSet presAssocID="{58AA04D1-210D-44A2-B4CB-0AE5BB8DA6F9}" presName="childRect" presStyleLbl="bgAcc1" presStyleIdx="0" presStyleCnt="3" custAng="0" custLinFactNeighborX="11251" custLinFactNeighborY="-21143">
        <dgm:presLayoutVars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4EA5C0B1-1163-439A-90F4-B6B4E4505356}" type="pres">
      <dgm:prSet presAssocID="{58AA04D1-210D-44A2-B4CB-0AE5BB8DA6F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46A9BA8-4975-47A8-AA87-369B4F49780D}" type="pres">
      <dgm:prSet presAssocID="{58AA04D1-210D-44A2-B4CB-0AE5BB8DA6F9}" presName="parentRect" presStyleLbl="alignNode1" presStyleIdx="0" presStyleCnt="3" custLinFactY="-190765" custLinFactNeighborX="11251" custLinFactNeighborY="-200000"/>
      <dgm:spPr/>
      <dgm:t>
        <a:bodyPr/>
        <a:lstStyle/>
        <a:p>
          <a:endParaRPr lang="fr-CH"/>
        </a:p>
      </dgm:t>
    </dgm:pt>
    <dgm:pt modelId="{995D151B-90B4-4193-A973-33D667F11357}" type="pres">
      <dgm:prSet presAssocID="{58AA04D1-210D-44A2-B4CB-0AE5BB8DA6F9}" presName="adorn" presStyleLbl="fgAccFollowNode1" presStyleIdx="0" presStyleCnt="3" custLinFactY="-191120" custLinFactNeighborX="22851" custLinFactNeighborY="-20000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cap="sq">
          <a:round/>
        </a:ln>
      </dgm:spPr>
    </dgm:pt>
    <dgm:pt modelId="{7F02405F-AE3E-4EBE-98D3-C30369462C85}" type="pres">
      <dgm:prSet presAssocID="{445B603B-2DF4-4CE9-BF54-DAF2BD337BC2}" presName="sibTrans" presStyleLbl="sibTrans2D1" presStyleIdx="0" presStyleCnt="0"/>
      <dgm:spPr/>
      <dgm:t>
        <a:bodyPr/>
        <a:lstStyle/>
        <a:p>
          <a:endParaRPr lang="fr-CH"/>
        </a:p>
      </dgm:t>
    </dgm:pt>
    <dgm:pt modelId="{95DEC410-3FF4-4E7A-B18F-5D3A043AD186}" type="pres">
      <dgm:prSet presAssocID="{5817AF43-BB8D-4D85-AD8F-C7964B95BB28}" presName="compNode" presStyleCnt="0"/>
      <dgm:spPr/>
    </dgm:pt>
    <dgm:pt modelId="{E5AA674A-2EC1-4C68-BD6D-440689E5C2E6}" type="pres">
      <dgm:prSet presAssocID="{5817AF43-BB8D-4D85-AD8F-C7964B95BB28}" presName="childRect" presStyleLbl="bgAcc1" presStyleIdx="1" presStyleCnt="3" custLinFactNeighborX="8871" custLinFactNeighborY="-21143">
        <dgm:presLayoutVars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ACF37BB1-D1AA-4A70-80C1-B05586BFE755}" type="pres">
      <dgm:prSet presAssocID="{5817AF43-BB8D-4D85-AD8F-C7964B95BB2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04BE430-A324-4348-B1B0-39190E5E2560}" type="pres">
      <dgm:prSet presAssocID="{5817AF43-BB8D-4D85-AD8F-C7964B95BB28}" presName="parentRect" presStyleLbl="alignNode1" presStyleIdx="1" presStyleCnt="3" custLinFactY="-190765" custLinFactNeighborX="8871" custLinFactNeighborY="-200000"/>
      <dgm:spPr/>
      <dgm:t>
        <a:bodyPr/>
        <a:lstStyle/>
        <a:p>
          <a:endParaRPr lang="fr-CH"/>
        </a:p>
      </dgm:t>
    </dgm:pt>
    <dgm:pt modelId="{A2F3ED37-E1EA-4209-9534-96FD13E0BA53}" type="pres">
      <dgm:prSet presAssocID="{5817AF43-BB8D-4D85-AD8F-C7964B95BB28}" presName="adorn" presStyleLbl="fgAccFollowNode1" presStyleIdx="1" presStyleCnt="3" custLinFactY="-191120" custLinFactNeighborX="25142" custLinFactNeighborY="-2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solidFill>
            <a:schemeClr val="tx1">
              <a:alpha val="90000"/>
            </a:schemeClr>
          </a:solidFill>
        </a:ln>
      </dgm:spPr>
    </dgm:pt>
    <dgm:pt modelId="{EFCEAF5A-E884-4F5D-A74B-400E1AD32201}" type="pres">
      <dgm:prSet presAssocID="{83F88661-1ACA-4BE9-AAC8-1F21DA1A292B}" presName="sibTrans" presStyleLbl="sibTrans2D1" presStyleIdx="0" presStyleCnt="0"/>
      <dgm:spPr/>
      <dgm:t>
        <a:bodyPr/>
        <a:lstStyle/>
        <a:p>
          <a:endParaRPr lang="fr-CH"/>
        </a:p>
      </dgm:t>
    </dgm:pt>
    <dgm:pt modelId="{959DDA30-C02A-447C-886B-5D903F808E05}" type="pres">
      <dgm:prSet presAssocID="{A634EE24-CB8B-41F6-AE67-A28A659381DB}" presName="compNode" presStyleCnt="0"/>
      <dgm:spPr/>
    </dgm:pt>
    <dgm:pt modelId="{604F9492-25AC-4B78-ABCC-B395676E4058}" type="pres">
      <dgm:prSet presAssocID="{A634EE24-CB8B-41F6-AE67-A28A659381DB}" presName="childRect" presStyleLbl="bgAcc1" presStyleIdx="2" presStyleCnt="3" custLinFactNeighborX="7158" custLinFactNeighborY="-21143">
        <dgm:presLayoutVars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F02C326-9F87-4834-87CD-11E0A46A2E10}" type="pres">
      <dgm:prSet presAssocID="{A634EE24-CB8B-41F6-AE67-A28A659381D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9999873-1880-423B-96E0-EB4E9C3B16EB}" type="pres">
      <dgm:prSet presAssocID="{A634EE24-CB8B-41F6-AE67-A28A659381DB}" presName="parentRect" presStyleLbl="alignNode1" presStyleIdx="2" presStyleCnt="3" custLinFactY="-190765" custLinFactNeighborX="6886" custLinFactNeighborY="-200000"/>
      <dgm:spPr/>
      <dgm:t>
        <a:bodyPr/>
        <a:lstStyle/>
        <a:p>
          <a:endParaRPr lang="fr-CH"/>
        </a:p>
      </dgm:t>
    </dgm:pt>
    <dgm:pt modelId="{8024B6E7-EAAC-4EA2-AF67-E53BF9155088}" type="pres">
      <dgm:prSet presAssocID="{A634EE24-CB8B-41F6-AE67-A28A659381DB}" presName="adorn" presStyleLbl="fgAccFollowNode1" presStyleIdx="2" presStyleCnt="3" custScaleX="100000" custScaleY="93347" custLinFactY="-200000" custLinFactNeighborX="4817" custLinFactNeighborY="-20930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1">
              <a:alpha val="90000"/>
            </a:schemeClr>
          </a:solidFill>
        </a:ln>
      </dgm:spPr>
    </dgm:pt>
  </dgm:ptLst>
  <dgm:cxnLst>
    <dgm:cxn modelId="{8057047E-3153-495A-935B-88BFC7E618A1}" type="presOf" srcId="{445B603B-2DF4-4CE9-BF54-DAF2BD337BC2}" destId="{7F02405F-AE3E-4EBE-98D3-C30369462C85}" srcOrd="0" destOrd="0" presId="urn:microsoft.com/office/officeart/2005/8/layout/bList2"/>
    <dgm:cxn modelId="{662FCBB2-1AEF-42A6-9473-DEDB4174D544}" type="presOf" srcId="{0ACB350C-F7F3-4640-B8F8-E48C1342E1A6}" destId="{71E099A4-EC20-4E48-9FFA-C7017E52C7A7}" srcOrd="0" destOrd="0" presId="urn:microsoft.com/office/officeart/2005/8/layout/bList2"/>
    <dgm:cxn modelId="{70188424-0599-4EE0-B51A-1B5BCE40A6AE}" type="presOf" srcId="{5817AF43-BB8D-4D85-AD8F-C7964B95BB28}" destId="{ACF37BB1-D1AA-4A70-80C1-B05586BFE755}" srcOrd="0" destOrd="0" presId="urn:microsoft.com/office/officeart/2005/8/layout/bList2"/>
    <dgm:cxn modelId="{BAD07C07-F980-4C7A-9FB3-BE8544544791}" srcId="{0ACB350C-F7F3-4640-B8F8-E48C1342E1A6}" destId="{58AA04D1-210D-44A2-B4CB-0AE5BB8DA6F9}" srcOrd="0" destOrd="0" parTransId="{B251C446-855E-46DE-BDCC-CBCC14BDC3B8}" sibTransId="{445B603B-2DF4-4CE9-BF54-DAF2BD337BC2}"/>
    <dgm:cxn modelId="{4ACEB1DA-0630-48ED-AE79-4FFEB07B6300}" srcId="{58AA04D1-210D-44A2-B4CB-0AE5BB8DA6F9}" destId="{21D95195-1A4D-459D-87D6-722CB726CEE4}" srcOrd="0" destOrd="0" parTransId="{383323D8-3378-490E-8DD3-2482DB9CC13A}" sibTransId="{8B557BE0-35A3-4348-AA02-9043539B17BC}"/>
    <dgm:cxn modelId="{2BBED79A-75E3-4088-AC96-E5B6AFE68C38}" srcId="{5817AF43-BB8D-4D85-AD8F-C7964B95BB28}" destId="{7DB37BEA-9E67-4710-912B-CF02B9CAFE9D}" srcOrd="0" destOrd="0" parTransId="{73410799-4048-4A8A-8090-4E209449E6A5}" sibTransId="{52EA7A5B-BB7A-4C2B-890F-D795A50975D5}"/>
    <dgm:cxn modelId="{B2606DED-A557-4C25-A9D0-E107A6D5091F}" srcId="{A634EE24-CB8B-41F6-AE67-A28A659381DB}" destId="{75A5FCAC-3C5C-48B7-99F3-9BA827FF081C}" srcOrd="0" destOrd="0" parTransId="{0B2571C8-3665-42F4-A112-2427566470A1}" sibTransId="{3DB5B928-8913-4563-9BBA-1D65A4441F1F}"/>
    <dgm:cxn modelId="{5C08228E-4609-44E1-ACEF-40220CCD6B72}" srcId="{0ACB350C-F7F3-4640-B8F8-E48C1342E1A6}" destId="{A634EE24-CB8B-41F6-AE67-A28A659381DB}" srcOrd="2" destOrd="0" parTransId="{F2A10E85-2F91-4E88-817D-6D3D339BAD29}" sibTransId="{A9FD741C-B48B-4353-B286-9B31F771363D}"/>
    <dgm:cxn modelId="{3ED7F334-FF26-4A98-9B04-0F1539B08E2F}" type="presOf" srcId="{58AA04D1-210D-44A2-B4CB-0AE5BB8DA6F9}" destId="{4EA5C0B1-1163-439A-90F4-B6B4E4505356}" srcOrd="0" destOrd="0" presId="urn:microsoft.com/office/officeart/2005/8/layout/bList2"/>
    <dgm:cxn modelId="{86A54993-2A88-4A2D-9098-C6C24CC5B861}" type="presOf" srcId="{21D95195-1A4D-459D-87D6-722CB726CEE4}" destId="{3AB098EB-B15A-491C-A3D2-7110D64722F8}" srcOrd="0" destOrd="0" presId="urn:microsoft.com/office/officeart/2005/8/layout/bList2"/>
    <dgm:cxn modelId="{FE1F83AA-4339-4FB0-84B6-95814EC5AB17}" type="presOf" srcId="{75A5FCAC-3C5C-48B7-99F3-9BA827FF081C}" destId="{604F9492-25AC-4B78-ABCC-B395676E4058}" srcOrd="0" destOrd="0" presId="urn:microsoft.com/office/officeart/2005/8/layout/bList2"/>
    <dgm:cxn modelId="{469AA5D1-0AED-40D7-B77D-53D765F7C3D3}" type="presOf" srcId="{5817AF43-BB8D-4D85-AD8F-C7964B95BB28}" destId="{004BE430-A324-4348-B1B0-39190E5E2560}" srcOrd="1" destOrd="0" presId="urn:microsoft.com/office/officeart/2005/8/layout/bList2"/>
    <dgm:cxn modelId="{259A54AC-3B8E-4817-98C4-0E9393B65F04}" type="presOf" srcId="{83F88661-1ACA-4BE9-AAC8-1F21DA1A292B}" destId="{EFCEAF5A-E884-4F5D-A74B-400E1AD32201}" srcOrd="0" destOrd="0" presId="urn:microsoft.com/office/officeart/2005/8/layout/bList2"/>
    <dgm:cxn modelId="{7B4C2107-EA7E-4135-9776-F331A34091B9}" type="presOf" srcId="{7DB37BEA-9E67-4710-912B-CF02B9CAFE9D}" destId="{E5AA674A-2EC1-4C68-BD6D-440689E5C2E6}" srcOrd="0" destOrd="0" presId="urn:microsoft.com/office/officeart/2005/8/layout/bList2"/>
    <dgm:cxn modelId="{05D1288B-3BF7-40EF-86EF-6725E18CDA1F}" type="presOf" srcId="{58AA04D1-210D-44A2-B4CB-0AE5BB8DA6F9}" destId="{546A9BA8-4975-47A8-AA87-369B4F49780D}" srcOrd="1" destOrd="0" presId="urn:microsoft.com/office/officeart/2005/8/layout/bList2"/>
    <dgm:cxn modelId="{56907F68-F921-4B59-A6D7-BFB497396D76}" srcId="{0ACB350C-F7F3-4640-B8F8-E48C1342E1A6}" destId="{5817AF43-BB8D-4D85-AD8F-C7964B95BB28}" srcOrd="1" destOrd="0" parTransId="{8D7AADBD-2F61-4414-AEB6-422D3FFF83F3}" sibTransId="{83F88661-1ACA-4BE9-AAC8-1F21DA1A292B}"/>
    <dgm:cxn modelId="{4F22E8B7-5FE5-404A-9A17-45E6C6FBA1B8}" type="presOf" srcId="{A634EE24-CB8B-41F6-AE67-A28A659381DB}" destId="{F9999873-1880-423B-96E0-EB4E9C3B16EB}" srcOrd="1" destOrd="0" presId="urn:microsoft.com/office/officeart/2005/8/layout/bList2"/>
    <dgm:cxn modelId="{6C0DF35D-311B-460F-85A6-18DB422F761B}" type="presOf" srcId="{A634EE24-CB8B-41F6-AE67-A28A659381DB}" destId="{9F02C326-9F87-4834-87CD-11E0A46A2E10}" srcOrd="0" destOrd="0" presId="urn:microsoft.com/office/officeart/2005/8/layout/bList2"/>
    <dgm:cxn modelId="{45B38EF7-9530-46BF-919F-D7E1E8FADE8C}" type="presParOf" srcId="{71E099A4-EC20-4E48-9FFA-C7017E52C7A7}" destId="{F6588F97-91A2-4E7A-B44D-510A5C534CC5}" srcOrd="0" destOrd="0" presId="urn:microsoft.com/office/officeart/2005/8/layout/bList2"/>
    <dgm:cxn modelId="{AB054FA3-25C4-42A7-A397-F72D20BA56C1}" type="presParOf" srcId="{F6588F97-91A2-4E7A-B44D-510A5C534CC5}" destId="{3AB098EB-B15A-491C-A3D2-7110D64722F8}" srcOrd="0" destOrd="0" presId="urn:microsoft.com/office/officeart/2005/8/layout/bList2"/>
    <dgm:cxn modelId="{FF744288-CF53-4BE6-A666-F8226A2AE6DF}" type="presParOf" srcId="{F6588F97-91A2-4E7A-B44D-510A5C534CC5}" destId="{4EA5C0B1-1163-439A-90F4-B6B4E4505356}" srcOrd="1" destOrd="0" presId="urn:microsoft.com/office/officeart/2005/8/layout/bList2"/>
    <dgm:cxn modelId="{257EDAA4-DE8C-4CA8-922B-4B7C6DF81AF9}" type="presParOf" srcId="{F6588F97-91A2-4E7A-B44D-510A5C534CC5}" destId="{546A9BA8-4975-47A8-AA87-369B4F49780D}" srcOrd="2" destOrd="0" presId="urn:microsoft.com/office/officeart/2005/8/layout/bList2"/>
    <dgm:cxn modelId="{B35AC69F-9366-4848-A289-878F45EB3A4E}" type="presParOf" srcId="{F6588F97-91A2-4E7A-B44D-510A5C534CC5}" destId="{995D151B-90B4-4193-A973-33D667F11357}" srcOrd="3" destOrd="0" presId="urn:microsoft.com/office/officeart/2005/8/layout/bList2"/>
    <dgm:cxn modelId="{BF837EAB-4F52-4CDE-AB87-879D4CB77EDE}" type="presParOf" srcId="{71E099A4-EC20-4E48-9FFA-C7017E52C7A7}" destId="{7F02405F-AE3E-4EBE-98D3-C30369462C85}" srcOrd="1" destOrd="0" presId="urn:microsoft.com/office/officeart/2005/8/layout/bList2"/>
    <dgm:cxn modelId="{0D7692F8-E2D1-46C7-8299-D5956D95DEDC}" type="presParOf" srcId="{71E099A4-EC20-4E48-9FFA-C7017E52C7A7}" destId="{95DEC410-3FF4-4E7A-B18F-5D3A043AD186}" srcOrd="2" destOrd="0" presId="urn:microsoft.com/office/officeart/2005/8/layout/bList2"/>
    <dgm:cxn modelId="{F09C9FFC-4AD0-4BA3-AE42-28CD2A67D245}" type="presParOf" srcId="{95DEC410-3FF4-4E7A-B18F-5D3A043AD186}" destId="{E5AA674A-2EC1-4C68-BD6D-440689E5C2E6}" srcOrd="0" destOrd="0" presId="urn:microsoft.com/office/officeart/2005/8/layout/bList2"/>
    <dgm:cxn modelId="{D83BD92B-8488-4D4E-B63E-2C4C4A5E0EDC}" type="presParOf" srcId="{95DEC410-3FF4-4E7A-B18F-5D3A043AD186}" destId="{ACF37BB1-D1AA-4A70-80C1-B05586BFE755}" srcOrd="1" destOrd="0" presId="urn:microsoft.com/office/officeart/2005/8/layout/bList2"/>
    <dgm:cxn modelId="{77E45BAC-DFAB-4263-A507-5F5DC4DBD270}" type="presParOf" srcId="{95DEC410-3FF4-4E7A-B18F-5D3A043AD186}" destId="{004BE430-A324-4348-B1B0-39190E5E2560}" srcOrd="2" destOrd="0" presId="urn:microsoft.com/office/officeart/2005/8/layout/bList2"/>
    <dgm:cxn modelId="{98680218-660D-4378-9DE9-BD82D4014258}" type="presParOf" srcId="{95DEC410-3FF4-4E7A-B18F-5D3A043AD186}" destId="{A2F3ED37-E1EA-4209-9534-96FD13E0BA53}" srcOrd="3" destOrd="0" presId="urn:microsoft.com/office/officeart/2005/8/layout/bList2"/>
    <dgm:cxn modelId="{EF584866-A5C5-4511-9FD2-82C3C6C7E3E9}" type="presParOf" srcId="{71E099A4-EC20-4E48-9FFA-C7017E52C7A7}" destId="{EFCEAF5A-E884-4F5D-A74B-400E1AD32201}" srcOrd="3" destOrd="0" presId="urn:microsoft.com/office/officeart/2005/8/layout/bList2"/>
    <dgm:cxn modelId="{36A0E021-C342-45B8-8642-771557CD5F97}" type="presParOf" srcId="{71E099A4-EC20-4E48-9FFA-C7017E52C7A7}" destId="{959DDA30-C02A-447C-886B-5D903F808E05}" srcOrd="4" destOrd="0" presId="urn:microsoft.com/office/officeart/2005/8/layout/bList2"/>
    <dgm:cxn modelId="{D6EAF2D9-451C-4AE8-B3DF-A55C4A5F1F5D}" type="presParOf" srcId="{959DDA30-C02A-447C-886B-5D903F808E05}" destId="{604F9492-25AC-4B78-ABCC-B395676E4058}" srcOrd="0" destOrd="0" presId="urn:microsoft.com/office/officeart/2005/8/layout/bList2"/>
    <dgm:cxn modelId="{B8581FCF-3E3E-4234-BCDB-57C1C117AD8A}" type="presParOf" srcId="{959DDA30-C02A-447C-886B-5D903F808E05}" destId="{9F02C326-9F87-4834-87CD-11E0A46A2E10}" srcOrd="1" destOrd="0" presId="urn:microsoft.com/office/officeart/2005/8/layout/bList2"/>
    <dgm:cxn modelId="{D8348A6D-0846-4CF2-9948-86DA2F476EAE}" type="presParOf" srcId="{959DDA30-C02A-447C-886B-5D903F808E05}" destId="{F9999873-1880-423B-96E0-EB4E9C3B16EB}" srcOrd="2" destOrd="0" presId="urn:microsoft.com/office/officeart/2005/8/layout/bList2"/>
    <dgm:cxn modelId="{72FDB2CD-25F5-412A-B12C-E2F18F665095}" type="presParOf" srcId="{959DDA30-C02A-447C-886B-5D903F808E05}" destId="{8024B6E7-EAAC-4EA2-AF67-E53BF915508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346F1-BDE7-494E-BEE4-7872EF9DA412}">
      <dsp:nvSpPr>
        <dsp:cNvPr id="0" name=""/>
        <dsp:cNvSpPr/>
      </dsp:nvSpPr>
      <dsp:spPr>
        <a:xfrm>
          <a:off x="0" y="23498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Nature</a:t>
          </a:r>
          <a:endParaRPr lang="en-US" sz="1700" kern="1200" dirty="0"/>
        </a:p>
      </dsp:txBody>
      <dsp:txXfrm>
        <a:off x="19904" y="43402"/>
        <a:ext cx="2120432" cy="367937"/>
      </dsp:txXfrm>
    </dsp:sp>
    <dsp:sp modelId="{7B5893FB-2B82-444B-B3EB-8756C32E9831}">
      <dsp:nvSpPr>
        <dsp:cNvPr id="0" name=""/>
        <dsp:cNvSpPr/>
      </dsp:nvSpPr>
      <dsp:spPr>
        <a:xfrm>
          <a:off x="0" y="480203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Science</a:t>
          </a:r>
          <a:endParaRPr lang="en-US" sz="1700" kern="1200" dirty="0"/>
        </a:p>
      </dsp:txBody>
      <dsp:txXfrm>
        <a:off x="19904" y="500107"/>
        <a:ext cx="2120432" cy="367937"/>
      </dsp:txXfrm>
    </dsp:sp>
    <dsp:sp modelId="{C2F3F5B0-D205-C24C-A190-11135EBEE534}">
      <dsp:nvSpPr>
        <dsp:cNvPr id="0" name=""/>
        <dsp:cNvSpPr/>
      </dsp:nvSpPr>
      <dsp:spPr>
        <a:xfrm>
          <a:off x="0" y="936908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PNAS</a:t>
          </a:r>
          <a:endParaRPr lang="en-US" sz="1700" kern="1200" dirty="0"/>
        </a:p>
      </dsp:txBody>
      <dsp:txXfrm>
        <a:off x="19904" y="956812"/>
        <a:ext cx="2120432" cy="367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346F1-BDE7-494E-BEE4-7872EF9DA412}">
      <dsp:nvSpPr>
        <dsp:cNvPr id="0" name=""/>
        <dsp:cNvSpPr/>
      </dsp:nvSpPr>
      <dsp:spPr>
        <a:xfrm>
          <a:off x="0" y="0"/>
          <a:ext cx="2306960" cy="2999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Cell</a:t>
          </a:r>
          <a:endParaRPr lang="en-US" sz="1700" kern="1200" dirty="0"/>
        </a:p>
      </dsp:txBody>
      <dsp:txXfrm>
        <a:off x="14640" y="14640"/>
        <a:ext cx="2277680" cy="270622"/>
      </dsp:txXfrm>
    </dsp:sp>
    <dsp:sp modelId="{7B5893FB-2B82-444B-B3EB-8756C32E9831}">
      <dsp:nvSpPr>
        <dsp:cNvPr id="0" name=""/>
        <dsp:cNvSpPr/>
      </dsp:nvSpPr>
      <dsp:spPr>
        <a:xfrm>
          <a:off x="0" y="394894"/>
          <a:ext cx="2306960" cy="34900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Proceedings of the IEEE</a:t>
          </a:r>
          <a:endParaRPr lang="en-US" sz="1700" kern="1200" dirty="0"/>
        </a:p>
      </dsp:txBody>
      <dsp:txXfrm>
        <a:off x="17037" y="411931"/>
        <a:ext cx="2272886" cy="314933"/>
      </dsp:txXfrm>
    </dsp:sp>
    <dsp:sp modelId="{C2F3F5B0-D205-C24C-A190-11135EBEE534}">
      <dsp:nvSpPr>
        <dsp:cNvPr id="0" name=""/>
        <dsp:cNvSpPr/>
      </dsp:nvSpPr>
      <dsp:spPr>
        <a:xfrm>
          <a:off x="0" y="872021"/>
          <a:ext cx="2306960" cy="6336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700" kern="1200" dirty="0" err="1" smtClean="0"/>
            <a:t>Landscape</a:t>
          </a:r>
          <a:r>
            <a:rPr lang="fr-CH" sz="1700" kern="1200" dirty="0" smtClean="0"/>
            <a:t> and </a:t>
          </a:r>
          <a:r>
            <a:rPr lang="fr-CH" sz="1700" kern="1200" dirty="0" err="1" smtClean="0"/>
            <a:t>Urban</a:t>
          </a:r>
          <a:r>
            <a:rPr lang="fr-CH" sz="1700" kern="1200" dirty="0" smtClean="0"/>
            <a:t> Planning</a:t>
          </a:r>
          <a:endParaRPr lang="en-US" sz="1700" kern="1200" dirty="0"/>
        </a:p>
      </dsp:txBody>
      <dsp:txXfrm>
        <a:off x="30930" y="902951"/>
        <a:ext cx="2245100" cy="571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346F1-BDE7-494E-BEE4-7872EF9DA412}">
      <dsp:nvSpPr>
        <dsp:cNvPr id="0" name=""/>
        <dsp:cNvSpPr/>
      </dsp:nvSpPr>
      <dsp:spPr>
        <a:xfrm>
          <a:off x="0" y="0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Diabetes</a:t>
          </a:r>
          <a:endParaRPr lang="en-US" sz="1700" kern="1200" dirty="0"/>
        </a:p>
      </dsp:txBody>
      <dsp:txXfrm>
        <a:off x="19904" y="19904"/>
        <a:ext cx="2120432" cy="367937"/>
      </dsp:txXfrm>
    </dsp:sp>
    <dsp:sp modelId="{7B5893FB-2B82-444B-B3EB-8756C32E9831}">
      <dsp:nvSpPr>
        <dsp:cNvPr id="0" name=""/>
        <dsp:cNvSpPr/>
      </dsp:nvSpPr>
      <dsp:spPr>
        <a:xfrm>
          <a:off x="0" y="456351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Cell Stem Cell</a:t>
          </a:r>
          <a:endParaRPr lang="en-US" sz="1700" kern="1200" dirty="0"/>
        </a:p>
      </dsp:txBody>
      <dsp:txXfrm>
        <a:off x="19904" y="476255"/>
        <a:ext cx="2120432" cy="367937"/>
      </dsp:txXfrm>
    </dsp:sp>
    <dsp:sp modelId="{C2F3F5B0-D205-C24C-A190-11135EBEE534}">
      <dsp:nvSpPr>
        <dsp:cNvPr id="0" name=""/>
        <dsp:cNvSpPr/>
      </dsp:nvSpPr>
      <dsp:spPr>
        <a:xfrm>
          <a:off x="0" y="931830"/>
          <a:ext cx="2160240" cy="40774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Cities</a:t>
          </a:r>
          <a:endParaRPr lang="en-US" sz="1700" kern="1200" dirty="0"/>
        </a:p>
      </dsp:txBody>
      <dsp:txXfrm>
        <a:off x="19904" y="951734"/>
        <a:ext cx="2120432" cy="3679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E9036-22DE-C446-B264-F63F6376C0D3}">
      <dsp:nvSpPr>
        <dsp:cNvPr id="0" name=""/>
        <dsp:cNvSpPr/>
      </dsp:nvSpPr>
      <dsp:spPr>
        <a:xfrm>
          <a:off x="0" y="7143"/>
          <a:ext cx="2664295" cy="407745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tx1"/>
              </a:solidFill>
            </a:rPr>
            <a:t>PLoS</a:t>
          </a:r>
          <a:r>
            <a:rPr lang="en-US" sz="1700" kern="1200" dirty="0" smtClean="0">
              <a:solidFill>
                <a:schemeClr val="tx1"/>
              </a:solidFill>
            </a:rPr>
            <a:t> One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9904" y="27047"/>
        <a:ext cx="2624487" cy="367937"/>
      </dsp:txXfrm>
    </dsp:sp>
    <dsp:sp modelId="{7B5893FB-2B82-444B-B3EB-8756C32E9831}">
      <dsp:nvSpPr>
        <dsp:cNvPr id="0" name=""/>
        <dsp:cNvSpPr/>
      </dsp:nvSpPr>
      <dsp:spPr>
        <a:xfrm>
          <a:off x="0" y="480126"/>
          <a:ext cx="2664295" cy="407745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Scientific Reports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9904" y="500030"/>
        <a:ext cx="2624487" cy="367937"/>
      </dsp:txXfrm>
    </dsp:sp>
    <dsp:sp modelId="{C2F3F5B0-D205-C24C-A190-11135EBEE534}">
      <dsp:nvSpPr>
        <dsp:cNvPr id="0" name=""/>
        <dsp:cNvSpPr/>
      </dsp:nvSpPr>
      <dsp:spPr>
        <a:xfrm>
          <a:off x="0" y="936832"/>
          <a:ext cx="2664295" cy="407745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IEEE Access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9904" y="956736"/>
        <a:ext cx="2624487" cy="3679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098EB-B15A-491C-A3D2-7110D64722F8}">
      <dsp:nvSpPr>
        <dsp:cNvPr id="0" name=""/>
        <dsp:cNvSpPr/>
      </dsp:nvSpPr>
      <dsp:spPr>
        <a:xfrm>
          <a:off x="259868" y="949282"/>
          <a:ext cx="2263167" cy="16894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CH" sz="1600" b="0" kern="1200" dirty="0" err="1" smtClean="0"/>
            <a:t>Your</a:t>
          </a:r>
          <a:r>
            <a:rPr lang="fr-CH" sz="1600" b="0" kern="1200" dirty="0" smtClean="0"/>
            <a:t> </a:t>
          </a:r>
          <a:r>
            <a:rPr lang="fr-CH" sz="1600" b="0" kern="1200" dirty="0" err="1" smtClean="0"/>
            <a:t>manuscript</a:t>
          </a:r>
          <a:r>
            <a:rPr lang="fr-CH" sz="1600" b="0" kern="1200" dirty="0" smtClean="0"/>
            <a:t>…  once </a:t>
          </a:r>
          <a:r>
            <a:rPr lang="fr-CH" sz="1600" b="1" kern="1200" dirty="0" err="1" smtClean="0"/>
            <a:t>submitted</a:t>
          </a:r>
          <a:endParaRPr lang="fr-CH" sz="1600" b="1" kern="1200" dirty="0"/>
        </a:p>
      </dsp:txBody>
      <dsp:txXfrm>
        <a:off x="299453" y="988867"/>
        <a:ext cx="2183997" cy="1649822"/>
      </dsp:txXfrm>
    </dsp:sp>
    <dsp:sp modelId="{546A9BA8-4975-47A8-AA87-369B4F49780D}">
      <dsp:nvSpPr>
        <dsp:cNvPr id="0" name=""/>
        <dsp:cNvSpPr/>
      </dsp:nvSpPr>
      <dsp:spPr>
        <a:xfrm>
          <a:off x="259868" y="157188"/>
          <a:ext cx="2263167" cy="72644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200" kern="1200" dirty="0" smtClean="0"/>
            <a:t>PREPRINT</a:t>
          </a:r>
          <a:endParaRPr lang="fr-CH" sz="2200" kern="1200" dirty="0"/>
        </a:p>
      </dsp:txBody>
      <dsp:txXfrm>
        <a:off x="259868" y="157188"/>
        <a:ext cx="1593780" cy="726445"/>
      </dsp:txXfrm>
    </dsp:sp>
    <dsp:sp modelId="{995D151B-90B4-4193-A973-33D667F11357}">
      <dsp:nvSpPr>
        <dsp:cNvPr id="0" name=""/>
        <dsp:cNvSpPr/>
      </dsp:nvSpPr>
      <dsp:spPr>
        <a:xfrm>
          <a:off x="1844046" y="13174"/>
          <a:ext cx="792108" cy="79210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25400" cap="sq" cmpd="sng" algn="ctr">
          <a:solidFill>
            <a:scrgbClr r="0" g="0" b="0"/>
          </a:solidFill>
          <a:prstDash val="solid"/>
          <a:round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A674A-2EC1-4C68-BD6D-440689E5C2E6}">
      <dsp:nvSpPr>
        <dsp:cNvPr id="0" name=""/>
        <dsp:cNvSpPr/>
      </dsp:nvSpPr>
      <dsp:spPr>
        <a:xfrm>
          <a:off x="2852155" y="949282"/>
          <a:ext cx="2263167" cy="16894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CH" sz="1600" kern="1200" dirty="0" err="1" smtClean="0"/>
            <a:t>Your</a:t>
          </a:r>
          <a:r>
            <a:rPr lang="fr-CH" sz="1600" kern="1200" dirty="0" smtClean="0"/>
            <a:t> </a:t>
          </a:r>
          <a:r>
            <a:rPr lang="fr-CH" sz="1600" kern="1200" dirty="0" err="1" smtClean="0"/>
            <a:t>preprint</a:t>
          </a:r>
          <a:r>
            <a:rPr lang="fr-CH" sz="1600" kern="1200" dirty="0" smtClean="0"/>
            <a:t>…        once </a:t>
          </a:r>
          <a:r>
            <a:rPr lang="fr-CH" sz="1600" b="1" kern="1200" dirty="0" err="1" smtClean="0"/>
            <a:t>reviewed</a:t>
          </a:r>
          <a:r>
            <a:rPr lang="fr-CH" sz="1600" b="1" kern="1200" dirty="0" smtClean="0"/>
            <a:t>            </a:t>
          </a:r>
          <a:r>
            <a:rPr lang="fr-CH" sz="1600" b="1" kern="1200" dirty="0" smtClean="0">
              <a:sym typeface="Wingdings" panose="05000000000000000000" pitchFamily="2" charset="2"/>
            </a:rPr>
            <a:t> </a:t>
          </a:r>
          <a:r>
            <a:rPr lang="fr-CH" sz="1600" b="1" kern="1200" dirty="0" err="1" smtClean="0">
              <a:sym typeface="Wingdings" panose="05000000000000000000" pitchFamily="2" charset="2"/>
            </a:rPr>
            <a:t>accepted</a:t>
          </a:r>
          <a:r>
            <a:rPr lang="fr-CH" sz="1600" b="1" kern="1200" dirty="0" smtClean="0">
              <a:sym typeface="Wingdings" panose="05000000000000000000" pitchFamily="2" charset="2"/>
            </a:rPr>
            <a:t> </a:t>
          </a:r>
          <a:r>
            <a:rPr lang="fr-CH" sz="1600" b="0" kern="1200" dirty="0" smtClean="0">
              <a:sym typeface="Wingdings" panose="05000000000000000000" pitchFamily="2" charset="2"/>
            </a:rPr>
            <a:t>version</a:t>
          </a:r>
          <a:endParaRPr lang="fr-CH" sz="1600" b="0" kern="1200" dirty="0"/>
        </a:p>
      </dsp:txBody>
      <dsp:txXfrm>
        <a:off x="2891740" y="988867"/>
        <a:ext cx="2183997" cy="1649822"/>
      </dsp:txXfrm>
    </dsp:sp>
    <dsp:sp modelId="{004BE430-A324-4348-B1B0-39190E5E2560}">
      <dsp:nvSpPr>
        <dsp:cNvPr id="0" name=""/>
        <dsp:cNvSpPr/>
      </dsp:nvSpPr>
      <dsp:spPr>
        <a:xfrm>
          <a:off x="2852155" y="157188"/>
          <a:ext cx="2263167" cy="72644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200" kern="1200" dirty="0" smtClean="0"/>
            <a:t>POSTPRINT</a:t>
          </a:r>
          <a:endParaRPr lang="fr-CH" sz="2200" kern="1200" dirty="0"/>
        </a:p>
      </dsp:txBody>
      <dsp:txXfrm>
        <a:off x="2852155" y="157188"/>
        <a:ext cx="1593780" cy="726445"/>
      </dsp:txXfrm>
    </dsp:sp>
    <dsp:sp modelId="{A2F3ED37-E1EA-4209-9534-96FD13E0BA53}">
      <dsp:nvSpPr>
        <dsp:cNvPr id="0" name=""/>
        <dsp:cNvSpPr/>
      </dsp:nvSpPr>
      <dsp:spPr>
        <a:xfrm>
          <a:off x="4508343" y="13174"/>
          <a:ext cx="792108" cy="79210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F9492-25AC-4B78-ABCC-B395676E4058}">
      <dsp:nvSpPr>
        <dsp:cNvPr id="0" name=""/>
        <dsp:cNvSpPr/>
      </dsp:nvSpPr>
      <dsp:spPr>
        <a:xfrm>
          <a:off x="5459538" y="962457"/>
          <a:ext cx="2263167" cy="168940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CH" sz="1600" kern="1200" dirty="0" err="1" smtClean="0"/>
            <a:t>Your</a:t>
          </a:r>
          <a:r>
            <a:rPr lang="fr-CH" sz="1600" kern="1200" dirty="0" smtClean="0"/>
            <a:t> </a:t>
          </a:r>
          <a:r>
            <a:rPr lang="fr-CH" sz="1600" kern="1200" dirty="0" err="1" smtClean="0"/>
            <a:t>postprint</a:t>
          </a:r>
          <a:r>
            <a:rPr lang="fr-CH" sz="1600" kern="1200" dirty="0" smtClean="0"/>
            <a:t>…      once </a:t>
          </a:r>
          <a:r>
            <a:rPr lang="fr-CH" sz="1600" b="1" kern="1200" dirty="0" smtClean="0"/>
            <a:t>laid out</a:t>
          </a:r>
          <a:endParaRPr lang="fr-CH" sz="1600" b="1" kern="1200" dirty="0"/>
        </a:p>
      </dsp:txBody>
      <dsp:txXfrm>
        <a:off x="5499123" y="1002042"/>
        <a:ext cx="2183997" cy="1649822"/>
      </dsp:txXfrm>
    </dsp:sp>
    <dsp:sp modelId="{F9999873-1880-423B-96E0-EB4E9C3B16EB}">
      <dsp:nvSpPr>
        <dsp:cNvPr id="0" name=""/>
        <dsp:cNvSpPr/>
      </dsp:nvSpPr>
      <dsp:spPr>
        <a:xfrm>
          <a:off x="5453382" y="170362"/>
          <a:ext cx="2263167" cy="726445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200" kern="1200" dirty="0" smtClean="0"/>
            <a:t>PUBLISHER’S  VERSION</a:t>
          </a:r>
          <a:endParaRPr lang="fr-CH" sz="2200" kern="1200" dirty="0"/>
        </a:p>
      </dsp:txBody>
      <dsp:txXfrm>
        <a:off x="5453382" y="170362"/>
        <a:ext cx="1593780" cy="726445"/>
      </dsp:txXfrm>
    </dsp:sp>
    <dsp:sp modelId="{8024B6E7-EAAC-4EA2-AF67-E53BF9155088}">
      <dsp:nvSpPr>
        <dsp:cNvPr id="0" name=""/>
        <dsp:cNvSpPr/>
      </dsp:nvSpPr>
      <dsp:spPr>
        <a:xfrm>
          <a:off x="6960582" y="0"/>
          <a:ext cx="792108" cy="739409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8644" y="0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r">
              <a:defRPr sz="1200"/>
            </a:lvl1pPr>
          </a:lstStyle>
          <a:p>
            <a:fld id="{4BAED8AB-8598-4BDF-BBD6-36244ECA7474}" type="datetimeFigureOut">
              <a:rPr lang="fr-CH" smtClean="0"/>
              <a:t>31.05.2018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r">
              <a:defRPr sz="1200"/>
            </a:lvl1pPr>
          </a:lstStyle>
          <a:p>
            <a:fld id="{EF0F6144-F974-4189-996B-3FF98E2424F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412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/>
          <a:lstStyle>
            <a:lvl1pPr algn="r">
              <a:defRPr sz="1200"/>
            </a:lvl1pPr>
          </a:lstStyle>
          <a:p>
            <a:fld id="{E5CBA2C2-6255-46E9-8135-A8279225868B}" type="datetimeFigureOut">
              <a:rPr lang="fr-CH" smtClean="0"/>
              <a:t>31.05.2018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66" tIns="45583" rIns="91166" bIns="45583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166" tIns="45583" rIns="91166" bIns="45583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1166" tIns="45583" rIns="91166" bIns="45583" rtlCol="0" anchor="b"/>
          <a:lstStyle>
            <a:lvl1pPr algn="r">
              <a:defRPr sz="1200"/>
            </a:lvl1pPr>
          </a:lstStyle>
          <a:p>
            <a:fld id="{E9ADB0E5-9ABF-48BC-915F-DD5BA86E6ED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4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A47D1-1B34-440B-A4FB-AD08DCADD6FE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52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3E69A-D92D-44D7-957A-84778F5198AB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4975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0BB5E-32CE-4047-91C5-4487CDD68C9E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1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34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5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0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14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8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24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2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68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17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9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31/05/2018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DADF4-7B1F-40F7-ADA1-DD09665761D6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31.05.2018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8DA1C-2BA2-43EC-8643-19B959613ECA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mailto:publish-support.bib@epfl.ch" TargetMode="External"/><Relationship Id="rId4" Type="http://schemas.openxmlformats.org/officeDocument/2006/relationships/hyperlink" Target="http://library.epfl.ch/OA_Support/e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je-epfl.c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f1000research.com/articles/5-91/v3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hyperlink" Target="https://bmcpharmacoltoxicol.biomedcentral.com/articles/10.1186/2050-6511-15-39/open-peer-revie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atmos-chem-phys.net/14/317/2014/acp-14-317-2014-discussion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labscribbles.com/" TargetMode="External"/><Relationship Id="rId7" Type="http://schemas.openxmlformats.org/officeDocument/2006/relationships/hyperlink" Target="https://arxiv.org/abs/1711.08803" TargetMode="External"/><Relationship Id="rId2" Type="http://schemas.openxmlformats.org/officeDocument/2006/relationships/hyperlink" Target="https://www.sciencematters.io/what-is-matt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sdata/archive" TargetMode="External"/><Relationship Id="rId5" Type="http://schemas.openxmlformats.org/officeDocument/2006/relationships/hyperlink" Target="http://www.jove.com/" TargetMode="External"/><Relationship Id="rId4" Type="http://schemas.openxmlformats.org/officeDocument/2006/relationships/hyperlink" Target="https://www.journals.elsevier.com/journal-of-number-theory/video-abstract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go.epfl.ch/aca-i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phys/journal/v10/n8/nphys3005/metrics" TargetMode="External"/><Relationship Id="rId2" Type="http://schemas.openxmlformats.org/officeDocument/2006/relationships/hyperlink" Target="http://journals.plos.org/plosone/article/metrics?id=10.1371/journal.pone.008666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mintt.epfl.ch/" TargetMode="External"/><Relationship Id="rId5" Type="http://schemas.openxmlformats.org/officeDocument/2006/relationships/hyperlink" Target="https://bookwhen.com/fr/cape" TargetMode="External"/><Relationship Id="rId4" Type="http://schemas.openxmlformats.org/officeDocument/2006/relationships/hyperlink" Target="https://library.epfl.ch/training-phd/e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go.epfl.ch/SmartPublishing" TargetMode="External"/><Relationship Id="rId3" Type="http://schemas.openxmlformats.org/officeDocument/2006/relationships/image" Target="../media/image55.jpeg"/><Relationship Id="rId7" Type="http://schemas.openxmlformats.org/officeDocument/2006/relationships/hyperlink" Target="https://www.elsevier.com/connect/8-reasons-i-rejected-your-articl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enseaboutscience.org/data/files/resources/99/Peer-review_The-nuts-and-bolts.pdf" TargetMode="External"/><Relationship Id="rId5" Type="http://schemas.openxmlformats.org/officeDocument/2006/relationships/hyperlink" Target="http://sparcopen.org/our-work/author-rights/#background" TargetMode="External"/><Relationship Id="rId4" Type="http://schemas.openxmlformats.org/officeDocument/2006/relationships/hyperlink" Target="http://altmetrics.org/manifesto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mailto:formations.bib@epfl.ch" TargetMode="External"/><Relationship Id="rId9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55.jpeg"/><Relationship Id="rId10" Type="http://schemas.openxmlformats.org/officeDocument/2006/relationships/image" Target="../media/image34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eur droit 22"/>
          <p:cNvCxnSpPr/>
          <p:nvPr/>
        </p:nvCxnSpPr>
        <p:spPr>
          <a:xfrm flipV="1">
            <a:off x="757062" y="3270639"/>
            <a:ext cx="0" cy="4906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2260816" y="3278391"/>
            <a:ext cx="0" cy="4906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V="1">
            <a:off x="7380312" y="3263947"/>
            <a:ext cx="0" cy="4906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 flipV="1">
            <a:off x="7452320" y="3277203"/>
            <a:ext cx="0" cy="491815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 flipV="1">
            <a:off x="3267288" y="3250782"/>
            <a:ext cx="8568" cy="1851768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 flipV="1">
            <a:off x="5076056" y="3278391"/>
            <a:ext cx="0" cy="4906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1337945" y="3216040"/>
            <a:ext cx="9602" cy="1935123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 flipV="1">
            <a:off x="301155" y="2388526"/>
            <a:ext cx="0" cy="48011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3923928" y="2477975"/>
            <a:ext cx="0" cy="48011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37822" y="2859888"/>
            <a:ext cx="7922240" cy="41850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/>
          </a:p>
        </p:txBody>
      </p:sp>
      <p:sp>
        <p:nvSpPr>
          <p:cNvPr id="9" name="Rectangle 8"/>
          <p:cNvSpPr/>
          <p:nvPr/>
        </p:nvSpPr>
        <p:spPr>
          <a:xfrm>
            <a:off x="1809331" y="549793"/>
            <a:ext cx="5493224" cy="1234287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/>
          </a:p>
        </p:txBody>
      </p:sp>
      <p:sp>
        <p:nvSpPr>
          <p:cNvPr id="5" name="ZoneTexte 4"/>
          <p:cNvSpPr txBox="1"/>
          <p:nvPr/>
        </p:nvSpPr>
        <p:spPr>
          <a:xfrm>
            <a:off x="1967105" y="633645"/>
            <a:ext cx="4102026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dirty="0" err="1" smtClean="0">
                <a:latin typeface="Arial Narrow" panose="020B0606020202030204" pitchFamily="34" charset="0"/>
              </a:rPr>
              <a:t>PhDs</a:t>
            </a:r>
            <a:r>
              <a:rPr lang="fr-CH" sz="1292" dirty="0" smtClean="0">
                <a:latin typeface="Arial Narrow" panose="020B0606020202030204" pitchFamily="34" charset="0"/>
              </a:rPr>
              <a:t> SEMINAR</a:t>
            </a:r>
            <a:br>
              <a:rPr lang="fr-CH" sz="1292" dirty="0" smtClean="0">
                <a:latin typeface="Arial Narrow" panose="020B0606020202030204" pitchFamily="34" charset="0"/>
              </a:rPr>
            </a:br>
            <a:r>
              <a:rPr lang="fr-CH" sz="1292" dirty="0" err="1" smtClean="0">
                <a:latin typeface="Arial Narrow" panose="020B0606020202030204" pitchFamily="34" charset="0"/>
              </a:rPr>
              <a:t>From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Research</a:t>
            </a:r>
            <a:r>
              <a:rPr lang="fr-CH" sz="1292" dirty="0" smtClean="0">
                <a:latin typeface="Arial Narrow" panose="020B0606020202030204" pitchFamily="34" charset="0"/>
              </a:rPr>
              <a:t> to Publication</a:t>
            </a:r>
          </a:p>
          <a:p>
            <a:endParaRPr lang="fr-CH" sz="1292" dirty="0" smtClean="0"/>
          </a:p>
          <a:p>
            <a:r>
              <a:rPr lang="fr-CH" sz="1292" b="1" dirty="0" smtClean="0">
                <a:latin typeface="Arial Narrow" panose="020B0606020202030204" pitchFamily="34" charset="0"/>
              </a:rPr>
              <a:t>01.06.18 : MODULE 3 </a:t>
            </a:r>
            <a:br>
              <a:rPr lang="fr-CH" sz="1292" b="1" dirty="0" smtClean="0">
                <a:latin typeface="Arial Narrow" panose="020B0606020202030204" pitchFamily="34" charset="0"/>
              </a:rPr>
            </a:br>
            <a:r>
              <a:rPr lang="fr-CH" sz="1292" b="1" dirty="0" smtClean="0">
                <a:latin typeface="Arial Narrow" panose="020B0606020202030204" pitchFamily="34" charset="0"/>
              </a:rPr>
              <a:t>Smart </a:t>
            </a:r>
            <a:r>
              <a:rPr lang="fr-CH" sz="1292" b="1" dirty="0" err="1" smtClean="0">
                <a:latin typeface="Arial Narrow" panose="020B0606020202030204" pitchFamily="34" charset="0"/>
              </a:rPr>
              <a:t>publishing</a:t>
            </a:r>
            <a:endParaRPr lang="fr-CH" sz="1292" b="1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5434" y="549793"/>
            <a:ext cx="44922" cy="1234287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/>
          </a:p>
        </p:txBody>
      </p:sp>
      <p:sp>
        <p:nvSpPr>
          <p:cNvPr id="10" name="ZoneTexte 9"/>
          <p:cNvSpPr txBox="1"/>
          <p:nvPr/>
        </p:nvSpPr>
        <p:spPr>
          <a:xfrm>
            <a:off x="519178" y="2899895"/>
            <a:ext cx="545644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>
                <a:latin typeface="Arial Narrow" panose="020B0606020202030204" pitchFamily="34" charset="0"/>
              </a:rPr>
              <a:t>8:45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948688" y="2896400"/>
            <a:ext cx="66198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 smtClean="0">
                <a:latin typeface="Arial Narrow" panose="020B0606020202030204" pitchFamily="34" charset="0"/>
              </a:rPr>
              <a:t>09:55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078372" y="2909691"/>
            <a:ext cx="66198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 smtClean="0">
                <a:latin typeface="Arial Narrow" panose="020B0606020202030204" pitchFamily="34" charset="0"/>
              </a:rPr>
              <a:t>12:30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78294" y="2090429"/>
            <a:ext cx="101404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dirty="0" err="1">
                <a:latin typeface="Arial Narrow" panose="020B0606020202030204" pitchFamily="34" charset="0"/>
              </a:rPr>
              <a:t>Meet</a:t>
            </a:r>
            <a:r>
              <a:rPr lang="fr-CH" sz="1292" dirty="0">
                <a:latin typeface="Arial Narrow" panose="020B0606020202030204" pitchFamily="34" charset="0"/>
              </a:rPr>
              <a:t> &amp; </a:t>
            </a:r>
            <a:r>
              <a:rPr lang="fr-CH" sz="1292" dirty="0" err="1">
                <a:latin typeface="Arial Narrow" panose="020B0606020202030204" pitchFamily="34" charset="0"/>
              </a:rPr>
              <a:t>greet</a:t>
            </a:r>
            <a:endParaRPr lang="fr-CH" sz="1292" dirty="0">
              <a:latin typeface="Arial Narrow" panose="020B0606020202030204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5" y="2353240"/>
            <a:ext cx="297347" cy="24947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82824" y="3745245"/>
            <a:ext cx="1014048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92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Learn</a:t>
            </a:r>
            <a:endParaRPr lang="fr-CH" sz="1292" b="1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fr-CH" sz="1292" dirty="0" err="1" smtClean="0">
                <a:latin typeface="Arial Narrow" panose="020B0606020202030204" pitchFamily="34" charset="0"/>
              </a:rPr>
              <a:t>Submitting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your</a:t>
            </a:r>
            <a:r>
              <a:rPr lang="fr-CH" sz="1292" dirty="0" smtClean="0">
                <a:latin typeface="Arial Narrow" panose="020B0606020202030204" pitchFamily="34" charset="0"/>
              </a:rPr>
              <a:t> article</a:t>
            </a:r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322695" y="3743762"/>
            <a:ext cx="1955673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92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Learn</a:t>
            </a:r>
            <a:endParaRPr lang="fr-CH" sz="1292" dirty="0" smtClean="0">
              <a:latin typeface="Arial Narrow" panose="020B0606020202030204" pitchFamily="34" charset="0"/>
            </a:endParaRPr>
          </a:p>
          <a:p>
            <a:pPr algn="ctr"/>
            <a:r>
              <a:rPr lang="fr-CH" sz="1292" dirty="0" smtClean="0">
                <a:latin typeface="Arial Narrow" panose="020B0606020202030204" pitchFamily="34" charset="0"/>
              </a:rPr>
              <a:t>The </a:t>
            </a:r>
            <a:r>
              <a:rPr lang="fr-CH" sz="1292" dirty="0" err="1" smtClean="0">
                <a:latin typeface="Arial Narrow" panose="020B0606020202030204" pitchFamily="34" charset="0"/>
              </a:rPr>
              <a:t>peer-review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models</a:t>
            </a:r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419872" y="2219205"/>
            <a:ext cx="1014048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dirty="0">
                <a:latin typeface="Arial Narrow" panose="020B0606020202030204" pitchFamily="34" charset="0"/>
              </a:rPr>
              <a:t>Break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056034" y="3806820"/>
            <a:ext cx="1260382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dirty="0">
                <a:latin typeface="Arial Narrow" panose="020B0606020202030204" pitchFamily="34" charset="0"/>
              </a:rPr>
              <a:t>Conclusion</a:t>
            </a:r>
            <a:br>
              <a:rPr lang="fr-CH" sz="1292" dirty="0">
                <a:latin typeface="Arial Narrow" panose="020B0606020202030204" pitchFamily="34" charset="0"/>
              </a:rPr>
            </a:br>
            <a:r>
              <a:rPr lang="fr-CH" sz="1292" dirty="0">
                <a:latin typeface="Arial Narrow" panose="020B0606020202030204" pitchFamily="34" charset="0"/>
              </a:rPr>
              <a:t>&amp; questions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25981" y="5238076"/>
            <a:ext cx="2127576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b="1" dirty="0">
                <a:solidFill>
                  <a:srgbClr val="FF3399"/>
                </a:solidFill>
                <a:latin typeface="Arial Narrow" panose="020B0606020202030204" pitchFamily="34" charset="0"/>
              </a:rPr>
              <a:t>Practice</a:t>
            </a:r>
          </a:p>
          <a:p>
            <a:r>
              <a:rPr lang="fr-CH" sz="1292" dirty="0">
                <a:latin typeface="Arial Narrow" panose="020B0606020202030204" pitchFamily="34" charset="0"/>
              </a:rPr>
              <a:t>□  </a:t>
            </a:r>
            <a:r>
              <a:rPr lang="fr-CH" sz="1292" dirty="0" err="1" smtClean="0">
                <a:latin typeface="Arial Narrow" panose="020B0606020202030204" pitchFamily="34" charset="0"/>
              </a:rPr>
              <a:t>What</a:t>
            </a:r>
            <a:r>
              <a:rPr lang="fr-CH" sz="1292" dirty="0" smtClean="0">
                <a:latin typeface="Arial Narrow" panose="020B0606020202030204" pitchFamily="34" charset="0"/>
              </a:rPr>
              <a:t> are the </a:t>
            </a:r>
            <a:r>
              <a:rPr lang="fr-CH" sz="1292" dirty="0" err="1" smtClean="0">
                <a:latin typeface="Arial Narrow" panose="020B0606020202030204" pitchFamily="34" charset="0"/>
              </a:rPr>
              <a:t>most</a:t>
            </a:r>
            <a:r>
              <a:rPr lang="fr-CH" sz="1292" dirty="0" smtClean="0">
                <a:latin typeface="Arial Narrow" panose="020B0606020202030204" pitchFamily="34" charset="0"/>
              </a:rPr>
              <a:t> important </a:t>
            </a:r>
            <a:r>
              <a:rPr lang="fr-CH" sz="1292" dirty="0" err="1" smtClean="0">
                <a:latin typeface="Arial Narrow" panose="020B0606020202030204" pitchFamily="34" charset="0"/>
              </a:rPr>
              <a:t>criteria</a:t>
            </a:r>
            <a:r>
              <a:rPr lang="fr-CH" sz="1292" dirty="0" smtClean="0">
                <a:latin typeface="Arial Narrow" panose="020B0606020202030204" pitchFamily="34" charset="0"/>
              </a:rPr>
              <a:t> to </a:t>
            </a:r>
            <a:r>
              <a:rPr lang="fr-CH" sz="1292" dirty="0" err="1" smtClean="0">
                <a:latin typeface="Arial Narrow" panose="020B0606020202030204" pitchFamily="34" charset="0"/>
              </a:rPr>
              <a:t>choose</a:t>
            </a:r>
            <a:r>
              <a:rPr lang="fr-CH" sz="1292" dirty="0" smtClean="0">
                <a:latin typeface="Arial Narrow" panose="020B0606020202030204" pitchFamily="34" charset="0"/>
              </a:rPr>
              <a:t> a journal?</a:t>
            </a:r>
            <a:endParaRPr lang="fr-CH" sz="1292" dirty="0">
              <a:latin typeface="Arial Narrow" panose="020B0606020202030204" pitchFamily="34" charset="0"/>
            </a:endParaRPr>
          </a:p>
          <a:p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915816" y="5238075"/>
            <a:ext cx="2726560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b="1" dirty="0" smtClean="0">
                <a:solidFill>
                  <a:srgbClr val="FF3399"/>
                </a:solidFill>
                <a:latin typeface="Arial Narrow" panose="020B0606020202030204" pitchFamily="34" charset="0"/>
              </a:rPr>
              <a:t>Practice</a:t>
            </a:r>
            <a:endParaRPr lang="fr-CH" sz="1292" dirty="0">
              <a:latin typeface="Arial Narrow" panose="020B0606020202030204" pitchFamily="34" charset="0"/>
            </a:endParaRPr>
          </a:p>
          <a:p>
            <a:r>
              <a:rPr lang="fr-CH" sz="1292" dirty="0">
                <a:latin typeface="Arial Narrow" panose="020B0606020202030204" pitchFamily="34" charset="0"/>
              </a:rPr>
              <a:t>□ Play </a:t>
            </a:r>
            <a:r>
              <a:rPr lang="fr-CH" sz="1292" dirty="0" smtClean="0">
                <a:latin typeface="Arial Narrow" panose="020B0606020202030204" pitchFamily="34" charset="0"/>
              </a:rPr>
              <a:t>the </a:t>
            </a:r>
            <a:r>
              <a:rPr lang="fr-CH" sz="1292" dirty="0">
                <a:latin typeface="Arial Narrow" panose="020B0606020202030204" pitchFamily="34" charset="0"/>
              </a:rPr>
              <a:t>P</a:t>
            </a:r>
            <a:r>
              <a:rPr lang="fr-CH" sz="1292" dirty="0" smtClean="0">
                <a:latin typeface="Arial Narrow" panose="020B0606020202030204" pitchFamily="34" charset="0"/>
              </a:rPr>
              <a:t>eer-</a:t>
            </a:r>
            <a:r>
              <a:rPr lang="fr-CH" sz="1292" dirty="0" err="1" smtClean="0">
                <a:latin typeface="Arial Narrow" panose="020B0606020202030204" pitchFamily="34" charset="0"/>
              </a:rPr>
              <a:t>review</a:t>
            </a:r>
            <a:r>
              <a:rPr lang="fr-CH" sz="1292" dirty="0" smtClean="0">
                <a:latin typeface="Arial Narrow" panose="020B0606020202030204" pitchFamily="34" charset="0"/>
              </a:rPr>
              <a:t> puzzle</a:t>
            </a: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672382" y="549793"/>
            <a:ext cx="44922" cy="1234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21" y="567625"/>
            <a:ext cx="741990" cy="3633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78" y="564673"/>
            <a:ext cx="757792" cy="366298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13" y="2368707"/>
            <a:ext cx="378169" cy="252865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807" y="2391013"/>
            <a:ext cx="378169" cy="252865"/>
          </a:xfrm>
          <a:prstGeom prst="rect">
            <a:avLst/>
          </a:prstGeom>
        </p:spPr>
      </p:pic>
      <p:sp>
        <p:nvSpPr>
          <p:cNvPr id="49" name="Demi-cadre 48"/>
          <p:cNvSpPr/>
          <p:nvPr/>
        </p:nvSpPr>
        <p:spPr>
          <a:xfrm rot="8084488">
            <a:off x="4144518" y="2916112"/>
            <a:ext cx="389897" cy="378145"/>
          </a:xfrm>
          <a:prstGeom prst="halfFrame">
            <a:avLst>
              <a:gd name="adj1" fmla="val 6644"/>
              <a:gd name="adj2" fmla="val 732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>
              <a:solidFill>
                <a:schemeClr val="tx1"/>
              </a:solidFill>
            </a:endParaRPr>
          </a:p>
        </p:txBody>
      </p:sp>
      <p:sp>
        <p:nvSpPr>
          <p:cNvPr id="55" name="Demi-cadre 54"/>
          <p:cNvSpPr/>
          <p:nvPr/>
        </p:nvSpPr>
        <p:spPr>
          <a:xfrm rot="8084488">
            <a:off x="4000502" y="2925606"/>
            <a:ext cx="389897" cy="378145"/>
          </a:xfrm>
          <a:prstGeom prst="halfFrame">
            <a:avLst>
              <a:gd name="adj1" fmla="val 6644"/>
              <a:gd name="adj2" fmla="val 732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>
              <a:solidFill>
                <a:schemeClr val="tx1"/>
              </a:solidFill>
            </a:endParaRPr>
          </a:p>
        </p:txBody>
      </p:sp>
      <p:sp>
        <p:nvSpPr>
          <p:cNvPr id="60" name="Demi-cadre 59"/>
          <p:cNvSpPr/>
          <p:nvPr/>
        </p:nvSpPr>
        <p:spPr>
          <a:xfrm rot="8084488">
            <a:off x="-176334" y="2885754"/>
            <a:ext cx="405909" cy="384526"/>
          </a:xfrm>
          <a:prstGeom prst="halfFrame">
            <a:avLst>
              <a:gd name="adj1" fmla="val 6644"/>
              <a:gd name="adj2" fmla="val 6417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3255" y="2869219"/>
            <a:ext cx="932880" cy="40432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662"/>
          </a:p>
        </p:txBody>
      </p:sp>
      <p:cxnSp>
        <p:nvCxnSpPr>
          <p:cNvPr id="61" name="Connecteur droit 60"/>
          <p:cNvCxnSpPr/>
          <p:nvPr/>
        </p:nvCxnSpPr>
        <p:spPr>
          <a:xfrm flipV="1">
            <a:off x="7898192" y="2854479"/>
            <a:ext cx="0" cy="490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 flipH="1" flipV="1">
            <a:off x="7971811" y="2853393"/>
            <a:ext cx="0" cy="4918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H="1" flipV="1">
            <a:off x="8048694" y="2851432"/>
            <a:ext cx="0" cy="4918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8081291" y="2915920"/>
            <a:ext cx="914971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MODULE 4</a:t>
            </a:r>
          </a:p>
        </p:txBody>
      </p:sp>
      <p:sp>
        <p:nvSpPr>
          <p:cNvPr id="65" name="ZoneTexte 64"/>
          <p:cNvSpPr txBox="1"/>
          <p:nvPr/>
        </p:nvSpPr>
        <p:spPr>
          <a:xfrm rot="21427211">
            <a:off x="8085975" y="3465153"/>
            <a:ext cx="1064258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5" b="1" dirty="0" err="1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don’t</a:t>
            </a:r>
            <a:r>
              <a:rPr lang="fr-CH" sz="1015" b="1" dirty="0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fr-CH" sz="1015" b="1" dirty="0" err="1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forget</a:t>
            </a:r>
            <a:endParaRPr lang="fr-CH" sz="1015" b="1" dirty="0">
              <a:solidFill>
                <a:schemeClr val="bg1">
                  <a:lumMod val="5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fr-CH" sz="1015" b="1" dirty="0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</a:t>
            </a:r>
            <a:r>
              <a:rPr lang="fr-CH" sz="1015" b="1" dirty="0" err="1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sign</a:t>
            </a:r>
            <a:r>
              <a:rPr lang="fr-CH" sz="1015" b="1" dirty="0">
                <a:solidFill>
                  <a:schemeClr val="bg1">
                    <a:lumMod val="5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up!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4716016" y="2932561"/>
            <a:ext cx="66198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 smtClean="0">
                <a:latin typeface="Arial Narrow" panose="020B0606020202030204" pitchFamily="34" charset="0"/>
              </a:rPr>
              <a:t>10:50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4355976" y="3745245"/>
            <a:ext cx="1260382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92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Learn</a:t>
            </a:r>
            <a:endParaRPr lang="fr-CH" sz="1292" b="1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r>
              <a:rPr lang="fr-CH" sz="1292" dirty="0" smtClean="0">
                <a:latin typeface="Arial Narrow" panose="020B0606020202030204" pitchFamily="34" charset="0"/>
              </a:rPr>
              <a:t>- </a:t>
            </a:r>
            <a:r>
              <a:rPr lang="fr-CH" sz="1292" dirty="0" err="1" smtClean="0">
                <a:latin typeface="Arial Narrow" panose="020B0606020202030204" pitchFamily="34" charset="0"/>
              </a:rPr>
              <a:t>Negotiating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your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editorial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contract</a:t>
            </a:r>
            <a:endParaRPr lang="fr-CH" sz="1292" dirty="0" smtClean="0">
              <a:latin typeface="Arial Narrow" panose="020B0606020202030204" pitchFamily="34" charset="0"/>
            </a:endParaRPr>
          </a:p>
          <a:p>
            <a:r>
              <a:rPr lang="fr-CH" sz="1292" dirty="0" smtClean="0">
                <a:latin typeface="Arial Narrow" panose="020B0606020202030204" pitchFamily="34" charset="0"/>
              </a:rPr>
              <a:t>- CC </a:t>
            </a:r>
            <a:r>
              <a:rPr lang="fr-CH" sz="1292" dirty="0" err="1" smtClean="0">
                <a:latin typeface="Arial Narrow" panose="020B0606020202030204" pitchFamily="34" charset="0"/>
              </a:rPr>
              <a:t>licenses</a:t>
            </a:r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110491" y="3237672"/>
            <a:ext cx="1015228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smtClean="0">
                <a:latin typeface="Arial Narrow" panose="020B0606020202030204" pitchFamily="34" charset="0"/>
              </a:rPr>
              <a:t>12.06.18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635896" y="2918197"/>
            <a:ext cx="91756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 smtClean="0">
                <a:latin typeface="Arial Narrow" panose="020B0606020202030204" pitchFamily="34" charset="0"/>
              </a:rPr>
              <a:t>10:30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940152" y="2932561"/>
            <a:ext cx="661980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77" dirty="0" smtClean="0">
                <a:latin typeface="Arial Narrow" panose="020B0606020202030204" pitchFamily="34" charset="0"/>
              </a:rPr>
              <a:t>11:45</a:t>
            </a:r>
            <a:endParaRPr lang="fr-CH" sz="1477" dirty="0">
              <a:latin typeface="Arial Narrow" panose="020B0606020202030204" pitchFamily="34" charset="0"/>
            </a:endParaRPr>
          </a:p>
        </p:txBody>
      </p:sp>
      <p:cxnSp>
        <p:nvCxnSpPr>
          <p:cNvPr id="57" name="Connecteur droit 56"/>
          <p:cNvCxnSpPr/>
          <p:nvPr/>
        </p:nvCxnSpPr>
        <p:spPr>
          <a:xfrm flipV="1">
            <a:off x="6228184" y="3278391"/>
            <a:ext cx="0" cy="49062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580112" y="3761615"/>
            <a:ext cx="1260382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292" b="1" dirty="0" err="1" smtClean="0">
                <a:solidFill>
                  <a:srgbClr val="0070C0"/>
                </a:solidFill>
                <a:latin typeface="Arial Narrow" panose="020B0606020202030204" pitchFamily="34" charset="0"/>
              </a:rPr>
              <a:t>Learn</a:t>
            </a:r>
          </a:p>
          <a:p>
            <a:pPr algn="ctr"/>
            <a:r>
              <a:rPr lang="fr-CH" sz="1292" dirty="0" err="1" smtClean="0">
                <a:latin typeface="Arial Narrow" panose="020B0606020202030204" pitchFamily="34" charset="0"/>
              </a:rPr>
              <a:t>Disseminating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your</a:t>
            </a:r>
            <a:r>
              <a:rPr lang="fr-CH" sz="1292" dirty="0" smtClean="0">
                <a:latin typeface="Arial Narrow" panose="020B0606020202030204" pitchFamily="34" charset="0"/>
              </a:rPr>
              <a:t> article</a:t>
            </a:r>
            <a:endParaRPr lang="fr-CH" sz="1292" dirty="0">
              <a:latin typeface="Arial Narrow" panose="020B0606020202030204" pitchFamily="34" charset="0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6867688" y="3271093"/>
            <a:ext cx="8568" cy="1851768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6741984" y="5216641"/>
            <a:ext cx="2726560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b="1" dirty="0" smtClean="0">
                <a:solidFill>
                  <a:srgbClr val="FF3399"/>
                </a:solidFill>
                <a:latin typeface="Arial Narrow" panose="020B0606020202030204" pitchFamily="34" charset="0"/>
              </a:rPr>
              <a:t>Practice</a:t>
            </a:r>
            <a:endParaRPr lang="fr-CH" sz="1292" dirty="0">
              <a:latin typeface="Arial Narrow" panose="020B0606020202030204" pitchFamily="34" charset="0"/>
            </a:endParaRPr>
          </a:p>
          <a:p>
            <a:r>
              <a:rPr lang="fr-CH" sz="1292" dirty="0">
                <a:latin typeface="Arial Narrow" panose="020B0606020202030204" pitchFamily="34" charset="0"/>
              </a:rPr>
              <a:t>□ </a:t>
            </a:r>
            <a:r>
              <a:rPr lang="fr-CH" sz="1292" dirty="0" err="1" smtClean="0">
                <a:latin typeface="Arial Narrow" panose="020B0606020202030204" pitchFamily="34" charset="0"/>
              </a:rPr>
              <a:t>Adopt</a:t>
            </a:r>
            <a:r>
              <a:rPr lang="fr-CH" sz="1292" dirty="0" smtClean="0">
                <a:latin typeface="Arial Narrow" panose="020B0606020202030204" pitchFamily="34" charset="0"/>
              </a:rPr>
              <a:t> a </a:t>
            </a:r>
            <a:r>
              <a:rPr lang="fr-CH" sz="1292" dirty="0" err="1" smtClean="0">
                <a:latin typeface="Arial Narrow" panose="020B0606020202030204" pitchFamily="34" charset="0"/>
              </a:rPr>
              <a:t>physicist</a:t>
            </a: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endParaRPr lang="fr-CH" sz="1292" dirty="0">
              <a:latin typeface="Arial Narrow" panose="020B0606020202030204" pitchFamily="34" charset="0"/>
            </a:endParaRPr>
          </a:p>
        </p:txBody>
      </p:sp>
      <p:sp>
        <p:nvSpPr>
          <p:cNvPr id="72" name="Hexagone 71"/>
          <p:cNvSpPr/>
          <p:nvPr/>
        </p:nvSpPr>
        <p:spPr>
          <a:xfrm>
            <a:off x="153591" y="545545"/>
            <a:ext cx="1304270" cy="1141021"/>
          </a:xfrm>
          <a:prstGeom prst="hexag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5" name="Picture 5" descr="S:\F.Activites\F.400Sefou\F.410Formation\Seances-communications-bilans\Negociations-en-cours\2013-PhD-cours-credite\presentation2015\img\noun_18032_cc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/>
        </p:blipFill>
        <p:spPr bwMode="auto">
          <a:xfrm>
            <a:off x="426671" y="730332"/>
            <a:ext cx="777883" cy="7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5580112" y="3268055"/>
            <a:ext cx="8568" cy="1851768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5220072" y="5238074"/>
            <a:ext cx="1548414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92" b="1" dirty="0" smtClean="0">
                <a:solidFill>
                  <a:srgbClr val="FF3399"/>
                </a:solidFill>
                <a:latin typeface="Arial Narrow" panose="020B0606020202030204" pitchFamily="34" charset="0"/>
              </a:rPr>
              <a:t>Practice</a:t>
            </a:r>
            <a:endParaRPr lang="fr-CH" sz="1292" dirty="0">
              <a:latin typeface="Arial Narrow" panose="020B0606020202030204" pitchFamily="34" charset="0"/>
            </a:endParaRPr>
          </a:p>
          <a:p>
            <a:r>
              <a:rPr lang="fr-CH" sz="1292" dirty="0">
                <a:latin typeface="Arial Narrow" panose="020B0606020202030204" pitchFamily="34" charset="0"/>
              </a:rPr>
              <a:t>□ </a:t>
            </a:r>
            <a:r>
              <a:rPr lang="fr-CH" sz="1292" dirty="0" err="1" smtClean="0">
                <a:latin typeface="Arial Narrow" panose="020B0606020202030204" pitchFamily="34" charset="0"/>
              </a:rPr>
              <a:t>Publisher’s</a:t>
            </a:r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contract</a:t>
            </a:r>
            <a:r>
              <a:rPr lang="fr-CH" sz="1292" dirty="0" smtClean="0">
                <a:latin typeface="Arial Narrow" panose="020B0606020202030204" pitchFamily="34" charset="0"/>
              </a:rPr>
              <a:t>:</a:t>
            </a:r>
          </a:p>
          <a:p>
            <a:r>
              <a:rPr lang="fr-CH" sz="1292" dirty="0" smtClean="0">
                <a:latin typeface="Arial Narrow" panose="020B0606020202030204" pitchFamily="34" charset="0"/>
              </a:rPr>
              <a:t> </a:t>
            </a:r>
            <a:r>
              <a:rPr lang="fr-CH" sz="1292" dirty="0" err="1" smtClean="0">
                <a:latin typeface="Arial Narrow" panose="020B0606020202030204" pitchFamily="34" charset="0"/>
              </a:rPr>
              <a:t>welcome</a:t>
            </a:r>
            <a:r>
              <a:rPr lang="fr-CH" sz="1292" dirty="0" smtClean="0">
                <a:latin typeface="Arial Narrow" panose="020B0606020202030204" pitchFamily="34" charset="0"/>
              </a:rPr>
              <a:t> to </a:t>
            </a:r>
            <a:r>
              <a:rPr lang="fr-CH" sz="1292" dirty="0" err="1" smtClean="0">
                <a:latin typeface="Arial Narrow" panose="020B0606020202030204" pitchFamily="34" charset="0"/>
              </a:rPr>
              <a:t>hell</a:t>
            </a:r>
            <a:r>
              <a:rPr lang="fr-CH" sz="1292" dirty="0" smtClean="0">
                <a:latin typeface="Arial Narrow" panose="020B0606020202030204" pitchFamily="34" charset="0"/>
              </a:rPr>
              <a:t>!</a:t>
            </a: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r>
              <a:rPr lang="fr-CH" sz="1292" dirty="0">
                <a:latin typeface="Arial Narrow" panose="020B0606020202030204" pitchFamily="34" charset="0"/>
              </a:rPr>
              <a:t/>
            </a:r>
            <a:br>
              <a:rPr lang="fr-CH" sz="1292" dirty="0">
                <a:latin typeface="Arial Narrow" panose="020B0606020202030204" pitchFamily="34" charset="0"/>
              </a:rPr>
            </a:br>
            <a:endParaRPr lang="fr-CH" sz="1292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/>
          <p:cNvSpPr/>
          <p:nvPr/>
        </p:nvSpPr>
        <p:spPr>
          <a:xfrm>
            <a:off x="5050129" y="2563702"/>
            <a:ext cx="34289" cy="342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4" name="Ellipse 13"/>
          <p:cNvSpPr/>
          <p:nvPr/>
        </p:nvSpPr>
        <p:spPr>
          <a:xfrm>
            <a:off x="4950318" y="2470330"/>
            <a:ext cx="34289" cy="342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grpSp>
        <p:nvGrpSpPr>
          <p:cNvPr id="2" name="Groupe 1"/>
          <p:cNvGrpSpPr/>
          <p:nvPr/>
        </p:nvGrpSpPr>
        <p:grpSpPr>
          <a:xfrm>
            <a:off x="2411760" y="692696"/>
            <a:ext cx="4655633" cy="5143500"/>
            <a:chOff x="2294922" y="764917"/>
            <a:chExt cx="4655633" cy="51435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255" y="764917"/>
              <a:ext cx="4563300" cy="5143500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 rot="16200000">
              <a:off x="1248827" y="4043047"/>
              <a:ext cx="227685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600" dirty="0" err="1">
                  <a:solidFill>
                    <a:schemeClr val="bg1"/>
                  </a:solidFill>
                </a:rPr>
                <a:t>Publishing</a:t>
              </a:r>
              <a:r>
                <a:rPr lang="fr-CH" sz="600" dirty="0">
                  <a:solidFill>
                    <a:schemeClr val="bg1"/>
                  </a:solidFill>
                </a:rPr>
                <a:t> </a:t>
              </a:r>
              <a:r>
                <a:rPr lang="fr-CH" sz="600" dirty="0" err="1">
                  <a:solidFill>
                    <a:schemeClr val="bg1"/>
                  </a:solidFill>
                </a:rPr>
                <a:t>models</a:t>
              </a:r>
              <a:r>
                <a:rPr lang="fr-CH" sz="600" dirty="0">
                  <a:solidFill>
                    <a:schemeClr val="bg1"/>
                  </a:solidFill>
                </a:rPr>
                <a:t> by C. Fuerer CC-BY-NC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97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2025" y="465202"/>
            <a:ext cx="6840760" cy="994172"/>
          </a:xfrm>
        </p:spPr>
        <p:txBody>
          <a:bodyPr>
            <a:normAutofit fontScale="90000"/>
          </a:bodyPr>
          <a:lstStyle/>
          <a:p>
            <a:r>
              <a:rPr lang="fr-CH" dirty="0" smtClean="0">
                <a:solidFill>
                  <a:schemeClr val="bg1"/>
                </a:solidFill>
              </a:rPr>
              <a:t>Green Open Access</a:t>
            </a:r>
            <a:r>
              <a:rPr lang="fr-CH" sz="2100" dirty="0">
                <a:solidFill>
                  <a:schemeClr val="bg1"/>
                </a:solidFill>
              </a:rPr>
              <a:t> </a:t>
            </a:r>
            <a:br>
              <a:rPr lang="fr-CH" sz="2100" dirty="0">
                <a:solidFill>
                  <a:schemeClr val="bg1"/>
                </a:solidFill>
              </a:rPr>
            </a:br>
            <a:r>
              <a:rPr lang="fr-CH" sz="2100" dirty="0" err="1" smtClean="0">
                <a:solidFill>
                  <a:schemeClr val="bg1"/>
                </a:solidFill>
              </a:rPr>
              <a:t>Another</a:t>
            </a:r>
            <a:r>
              <a:rPr lang="fr-CH" sz="2100" dirty="0" smtClean="0">
                <a:solidFill>
                  <a:schemeClr val="bg1"/>
                </a:solidFill>
              </a:rPr>
              <a:t> </a:t>
            </a:r>
            <a:r>
              <a:rPr lang="fr-CH" sz="2100" dirty="0" err="1">
                <a:solidFill>
                  <a:schemeClr val="bg1"/>
                </a:solidFill>
              </a:rPr>
              <a:t>way</a:t>
            </a:r>
            <a:r>
              <a:rPr lang="fr-CH" sz="2100" dirty="0">
                <a:solidFill>
                  <a:schemeClr val="bg1"/>
                </a:solidFill>
              </a:rPr>
              <a:t> to </a:t>
            </a:r>
            <a:r>
              <a:rPr lang="fr-CH" sz="2100" dirty="0" err="1">
                <a:solidFill>
                  <a:schemeClr val="bg1"/>
                </a:solidFill>
              </a:rPr>
              <a:t>disseminate</a:t>
            </a:r>
            <a:r>
              <a:rPr lang="fr-CH" sz="2100" dirty="0">
                <a:solidFill>
                  <a:schemeClr val="bg1"/>
                </a:solidFill>
              </a:rPr>
              <a:t> </a:t>
            </a:r>
            <a:r>
              <a:rPr lang="fr-CH" sz="2100" dirty="0" err="1">
                <a:solidFill>
                  <a:schemeClr val="bg1"/>
                </a:solidFill>
              </a:rPr>
              <a:t>your</a:t>
            </a:r>
            <a:r>
              <a:rPr lang="fr-CH" sz="2100" dirty="0">
                <a:solidFill>
                  <a:schemeClr val="bg1"/>
                </a:solidFill>
              </a:rPr>
              <a:t> </a:t>
            </a:r>
            <a:r>
              <a:rPr lang="fr-CH" sz="2100" dirty="0" err="1">
                <a:solidFill>
                  <a:schemeClr val="bg1"/>
                </a:solidFill>
              </a:rPr>
              <a:t>work</a:t>
            </a:r>
            <a:endParaRPr lang="fr-CH" sz="21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2015938"/>
            <a:ext cx="1142479" cy="15533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350" dirty="0"/>
              <a:t>PREPRINT</a:t>
            </a:r>
          </a:p>
        </p:txBody>
      </p:sp>
      <p:sp>
        <p:nvSpPr>
          <p:cNvPr id="10" name="Virage 9"/>
          <p:cNvSpPr/>
          <p:nvPr/>
        </p:nvSpPr>
        <p:spPr>
          <a:xfrm rot="5400000">
            <a:off x="2233096" y="2143413"/>
            <a:ext cx="520133" cy="1036784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sz="135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56902" y="2449930"/>
            <a:ext cx="49152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 smtClean="0">
                <a:solidFill>
                  <a:schemeClr val="bg1"/>
                </a:solidFill>
              </a:rPr>
              <a:t>For </a:t>
            </a:r>
            <a:r>
              <a:rPr lang="fr-CH" sz="2400" dirty="0" err="1" smtClean="0">
                <a:solidFill>
                  <a:schemeClr val="bg1"/>
                </a:solidFill>
              </a:rPr>
              <a:t>author</a:t>
            </a:r>
            <a:r>
              <a:rPr lang="fr-CH" sz="2400" dirty="0">
                <a:solidFill>
                  <a:schemeClr val="bg1"/>
                </a:solidFill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sym typeface="Wingdings 3" panose="05040102010807070707" pitchFamily="18" charset="2"/>
              </a:rPr>
              <a:t> </a:t>
            </a:r>
            <a:r>
              <a:rPr lang="fr-CH" sz="2400" dirty="0" smtClean="0">
                <a:solidFill>
                  <a:schemeClr val="bg1"/>
                </a:solidFill>
              </a:rPr>
              <a:t>Free </a:t>
            </a:r>
            <a:r>
              <a:rPr lang="fr-CH" sz="2400" dirty="0" err="1" smtClean="0">
                <a:solidFill>
                  <a:schemeClr val="bg1"/>
                </a:solidFill>
              </a:rPr>
              <a:t>deposit</a:t>
            </a:r>
            <a:endParaRPr lang="fr-CH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 smtClean="0">
                <a:solidFill>
                  <a:schemeClr val="bg1"/>
                </a:solidFill>
              </a:rPr>
              <a:t>For </a:t>
            </a:r>
            <a:r>
              <a:rPr lang="fr-CH" sz="2400" dirty="0" err="1" smtClean="0">
                <a:solidFill>
                  <a:schemeClr val="bg1"/>
                </a:solidFill>
              </a:rPr>
              <a:t>reader</a:t>
            </a:r>
            <a:r>
              <a:rPr lang="fr-CH" sz="2400" dirty="0" smtClean="0">
                <a:solidFill>
                  <a:schemeClr val="bg1"/>
                </a:solidFill>
              </a:rPr>
              <a:t> </a:t>
            </a:r>
            <a:r>
              <a:rPr lang="fr-CH" sz="2400" dirty="0" smtClean="0">
                <a:solidFill>
                  <a:schemeClr val="bg1"/>
                </a:solidFill>
                <a:sym typeface="Wingdings 3" panose="05040102010807070707" pitchFamily="18" charset="2"/>
              </a:rPr>
              <a:t> </a:t>
            </a:r>
            <a:r>
              <a:rPr lang="fr-CH" sz="2400" dirty="0" smtClean="0">
                <a:solidFill>
                  <a:schemeClr val="bg1"/>
                </a:solidFill>
              </a:rPr>
              <a:t>Free </a:t>
            </a:r>
            <a:r>
              <a:rPr lang="fr-CH" sz="2400" dirty="0" err="1" smtClean="0">
                <a:solidFill>
                  <a:schemeClr val="bg1"/>
                </a:solidFill>
              </a:rPr>
              <a:t>access</a:t>
            </a:r>
            <a:endParaRPr lang="fr-CH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400" dirty="0" smtClean="0">
              <a:solidFill>
                <a:schemeClr val="bg1"/>
              </a:solidFill>
            </a:endParaRPr>
          </a:p>
          <a:p>
            <a:r>
              <a:rPr lang="fr-CH" sz="2400" dirty="0" smtClean="0">
                <a:solidFill>
                  <a:schemeClr val="bg1"/>
                </a:solidFill>
                <a:sym typeface="MS Outlook" panose="05010100010000000000" pitchFamily="2" charset="2"/>
              </a:rPr>
              <a:t></a:t>
            </a:r>
            <a:endParaRPr lang="fr-CH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Embargo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chemeClr val="bg1"/>
                </a:solidFill>
              </a:rPr>
              <a:t>Reuse</a:t>
            </a:r>
            <a:r>
              <a:rPr lang="fr-CH" sz="2400" dirty="0">
                <a:solidFill>
                  <a:schemeClr val="bg1"/>
                </a:solidFill>
              </a:rPr>
              <a:t> conditions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3939219"/>
            <a:ext cx="1109022" cy="15533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350" dirty="0"/>
              <a:t>POSTPRINT</a:t>
            </a:r>
          </a:p>
        </p:txBody>
      </p:sp>
      <p:sp>
        <p:nvSpPr>
          <p:cNvPr id="9" name="Virage 8"/>
          <p:cNvSpPr/>
          <p:nvPr/>
        </p:nvSpPr>
        <p:spPr>
          <a:xfrm rot="16200000" flipV="1">
            <a:off x="2204302" y="4236646"/>
            <a:ext cx="571291" cy="1043216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sz="135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67" y="3206149"/>
            <a:ext cx="1303113" cy="10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5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730509" y="6588264"/>
            <a:ext cx="34451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 smtClean="0"/>
              <a:t>Source : Incites Journal </a:t>
            </a:r>
            <a:r>
              <a:rPr lang="fr-CH" sz="1050" dirty="0"/>
              <a:t>C</a:t>
            </a:r>
            <a:r>
              <a:rPr lang="fr-CH" sz="1050" dirty="0" smtClean="0"/>
              <a:t>itation Reports – Thomson Reuters</a:t>
            </a:r>
            <a:endParaRPr lang="fr-CH" sz="105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64" y="4383645"/>
            <a:ext cx="2781518" cy="1855251"/>
          </a:xfrm>
          <a:prstGeom prst="rect">
            <a:avLst/>
          </a:prstGeom>
        </p:spPr>
      </p:pic>
      <p:grpSp>
        <p:nvGrpSpPr>
          <p:cNvPr id="65" name="Groupe 64"/>
          <p:cNvGrpSpPr/>
          <p:nvPr/>
        </p:nvGrpSpPr>
        <p:grpSpPr>
          <a:xfrm>
            <a:off x="323528" y="3501008"/>
            <a:ext cx="8655085" cy="2890075"/>
            <a:chOff x="432936" y="3755625"/>
            <a:chExt cx="8655085" cy="2890075"/>
          </a:xfrm>
        </p:grpSpPr>
        <p:grpSp>
          <p:nvGrpSpPr>
            <p:cNvPr id="39" name="Groupe 38"/>
            <p:cNvGrpSpPr/>
            <p:nvPr/>
          </p:nvGrpSpPr>
          <p:grpSpPr>
            <a:xfrm>
              <a:off x="6259650" y="6008398"/>
              <a:ext cx="1443121" cy="427077"/>
              <a:chOff x="5124639" y="2612344"/>
              <a:chExt cx="1221063" cy="427077"/>
            </a:xfrm>
          </p:grpSpPr>
          <p:sp>
            <p:nvSpPr>
              <p:cNvPr id="40" name="Rectangle à coins arrondis 39"/>
              <p:cNvSpPr/>
              <p:nvPr/>
            </p:nvSpPr>
            <p:spPr>
              <a:xfrm>
                <a:off x="5124639" y="2612344"/>
                <a:ext cx="999849" cy="427077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5153709" y="2623261"/>
                <a:ext cx="11919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CH" dirty="0" err="1" smtClean="0"/>
                  <a:t>eLife</a:t>
                </a:r>
                <a:r>
                  <a:rPr lang="fr-CH" dirty="0"/>
                  <a:t> </a:t>
                </a:r>
                <a:r>
                  <a:rPr lang="fr-CH" dirty="0" smtClean="0"/>
                  <a:t>IF 8.3</a:t>
                </a:r>
                <a:endParaRPr lang="fr-CH" dirty="0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624316" y="5132689"/>
              <a:ext cx="2568451" cy="702103"/>
              <a:chOff x="4679808" y="995124"/>
              <a:chExt cx="2568451" cy="702103"/>
            </a:xfrm>
          </p:grpSpPr>
          <p:sp>
            <p:nvSpPr>
              <p:cNvPr id="37" name="Rectangle à coins arrondis 36"/>
              <p:cNvSpPr/>
              <p:nvPr/>
            </p:nvSpPr>
            <p:spPr>
              <a:xfrm>
                <a:off x="4679808" y="995124"/>
                <a:ext cx="2561280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4730775" y="1006041"/>
                <a:ext cx="25174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Nature Communications </a:t>
                </a:r>
              </a:p>
              <a:p>
                <a:pPr algn="ctr"/>
                <a:r>
                  <a:rPr lang="fr-CH" dirty="0" smtClean="0"/>
                  <a:t>IF 11.3</a:t>
                </a:r>
                <a:endParaRPr lang="fr-CH" dirty="0"/>
              </a:p>
            </p:txBody>
          </p:sp>
        </p:grpSp>
        <p:grpSp>
          <p:nvGrpSpPr>
            <p:cNvPr id="42" name="Groupe 41"/>
            <p:cNvGrpSpPr/>
            <p:nvPr/>
          </p:nvGrpSpPr>
          <p:grpSpPr>
            <a:xfrm>
              <a:off x="432936" y="3879025"/>
              <a:ext cx="1071127" cy="702103"/>
              <a:chOff x="3768028" y="2249479"/>
              <a:chExt cx="1071127" cy="702103"/>
            </a:xfrm>
          </p:grpSpPr>
          <p:sp>
            <p:nvSpPr>
              <p:cNvPr id="43" name="Rectangle à coins arrondis 42"/>
              <p:cNvSpPr/>
              <p:nvPr/>
            </p:nvSpPr>
            <p:spPr>
              <a:xfrm>
                <a:off x="3801328" y="2249479"/>
                <a:ext cx="1037827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768028" y="2277364"/>
                <a:ext cx="107112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PLoS</a:t>
                </a:r>
                <a:r>
                  <a:rPr lang="fr-CH" dirty="0" smtClean="0"/>
                  <a:t> One</a:t>
                </a:r>
              </a:p>
              <a:p>
                <a:pPr algn="ctr"/>
                <a:r>
                  <a:rPr lang="fr-CH" dirty="0" smtClean="0"/>
                  <a:t>IF 3.1</a:t>
                </a:r>
                <a:endParaRPr lang="fr-CH" dirty="0"/>
              </a:p>
            </p:txBody>
          </p:sp>
        </p:grpSp>
        <p:grpSp>
          <p:nvGrpSpPr>
            <p:cNvPr id="45" name="Groupe 44"/>
            <p:cNvGrpSpPr/>
            <p:nvPr/>
          </p:nvGrpSpPr>
          <p:grpSpPr>
            <a:xfrm>
              <a:off x="6358114" y="3755625"/>
              <a:ext cx="2561280" cy="951215"/>
              <a:chOff x="2899702" y="886700"/>
              <a:chExt cx="2561280" cy="951215"/>
            </a:xfrm>
          </p:grpSpPr>
          <p:sp>
            <p:nvSpPr>
              <p:cNvPr id="46" name="Rectangle à coins arrondis 45"/>
              <p:cNvSpPr/>
              <p:nvPr/>
            </p:nvSpPr>
            <p:spPr>
              <a:xfrm>
                <a:off x="2899702" y="886700"/>
                <a:ext cx="2561280" cy="951215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2999630" y="914585"/>
                <a:ext cx="242803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Atmospheric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Chemistry</a:t>
                </a:r>
                <a:r>
                  <a:rPr lang="fr-CH" dirty="0" smtClean="0"/>
                  <a:t> </a:t>
                </a:r>
              </a:p>
              <a:p>
                <a:pPr algn="ctr"/>
                <a:r>
                  <a:rPr lang="fr-CH" dirty="0" smtClean="0"/>
                  <a:t>&amp; </a:t>
                </a:r>
                <a:r>
                  <a:rPr lang="fr-CH" dirty="0" err="1" smtClean="0"/>
                  <a:t>Astrophysics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IF 5.1</a:t>
                </a:r>
                <a:endParaRPr lang="fr-CH" dirty="0"/>
              </a:p>
            </p:txBody>
          </p:sp>
        </p:grpSp>
        <p:grpSp>
          <p:nvGrpSpPr>
            <p:cNvPr id="48" name="Groupe 47"/>
            <p:cNvGrpSpPr/>
            <p:nvPr/>
          </p:nvGrpSpPr>
          <p:grpSpPr>
            <a:xfrm>
              <a:off x="1686590" y="4313281"/>
              <a:ext cx="1533561" cy="702103"/>
              <a:chOff x="4495628" y="2073774"/>
              <a:chExt cx="1533561" cy="702103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4541403" y="2073774"/>
                <a:ext cx="1440160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>
                <a:off x="4495628" y="2084691"/>
                <a:ext cx="153356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Optics</a:t>
                </a:r>
                <a:r>
                  <a:rPr lang="fr-CH" dirty="0" smtClean="0"/>
                  <a:t> Express</a:t>
                </a:r>
              </a:p>
              <a:p>
                <a:pPr algn="ctr"/>
                <a:r>
                  <a:rPr lang="fr-CH" dirty="0" smtClean="0"/>
                  <a:t>IF 3.2</a:t>
                </a:r>
                <a:endParaRPr lang="fr-CH" dirty="0"/>
              </a:p>
            </p:txBody>
          </p:sp>
        </p:grpSp>
        <p:grpSp>
          <p:nvGrpSpPr>
            <p:cNvPr id="51" name="Groupe 50"/>
            <p:cNvGrpSpPr/>
            <p:nvPr/>
          </p:nvGrpSpPr>
          <p:grpSpPr>
            <a:xfrm>
              <a:off x="7778880" y="4801316"/>
              <a:ext cx="1309141" cy="702103"/>
              <a:chOff x="4196350" y="2651548"/>
              <a:chExt cx="1309141" cy="702103"/>
            </a:xfrm>
          </p:grpSpPr>
          <p:sp>
            <p:nvSpPr>
              <p:cNvPr id="52" name="Rectangle à coins arrondis 51"/>
              <p:cNvSpPr/>
              <p:nvPr/>
            </p:nvSpPr>
            <p:spPr>
              <a:xfrm>
                <a:off x="4196350" y="2651548"/>
                <a:ext cx="1309141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3" name="ZoneTexte 52"/>
              <p:cNvSpPr txBox="1"/>
              <p:nvPr/>
            </p:nvSpPr>
            <p:spPr>
              <a:xfrm>
                <a:off x="4196350" y="2662465"/>
                <a:ext cx="130914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Cell</a:t>
                </a:r>
                <a:r>
                  <a:rPr lang="fr-CH" dirty="0" smtClean="0"/>
                  <a:t> Reports</a:t>
                </a:r>
              </a:p>
              <a:p>
                <a:pPr algn="ctr"/>
                <a:r>
                  <a:rPr lang="fr-CH" dirty="0" smtClean="0"/>
                  <a:t>IF 7.9</a:t>
                </a:r>
                <a:endParaRPr lang="fr-CH" dirty="0"/>
              </a:p>
            </p:txBody>
          </p:sp>
        </p:grpSp>
        <p:grpSp>
          <p:nvGrpSpPr>
            <p:cNvPr id="54" name="Groupe 53"/>
            <p:cNvGrpSpPr/>
            <p:nvPr/>
          </p:nvGrpSpPr>
          <p:grpSpPr>
            <a:xfrm>
              <a:off x="695491" y="5943597"/>
              <a:ext cx="2702984" cy="702103"/>
              <a:chOff x="-1103263" y="3768542"/>
              <a:chExt cx="2702984" cy="702103"/>
            </a:xfrm>
          </p:grpSpPr>
          <p:sp>
            <p:nvSpPr>
              <p:cNvPr id="55" name="Rectangle à coins arrondis 54"/>
              <p:cNvSpPr/>
              <p:nvPr/>
            </p:nvSpPr>
            <p:spPr>
              <a:xfrm>
                <a:off x="-1061486" y="3768542"/>
                <a:ext cx="2561280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-1103263" y="3779459"/>
                <a:ext cx="270298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EMBO </a:t>
                </a:r>
                <a:r>
                  <a:rPr lang="fr-CH" dirty="0" err="1" smtClean="0"/>
                  <a:t>Molecular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Medicine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IF 9.6</a:t>
                </a:r>
                <a:endParaRPr lang="fr-CH" dirty="0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6417530" y="5160576"/>
              <a:ext cx="1370889" cy="702103"/>
              <a:chOff x="9499704" y="3743427"/>
              <a:chExt cx="1370889" cy="702103"/>
            </a:xfrm>
          </p:grpSpPr>
          <p:sp>
            <p:nvSpPr>
              <p:cNvPr id="58" name="Rectangle à coins arrondis 57"/>
              <p:cNvSpPr/>
              <p:nvPr/>
            </p:nvSpPr>
            <p:spPr>
              <a:xfrm>
                <a:off x="9511218" y="3743427"/>
                <a:ext cx="1309141" cy="702103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9499704" y="3771312"/>
                <a:ext cx="137088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BMC </a:t>
                </a:r>
                <a:r>
                  <a:rPr lang="fr-CH" dirty="0" err="1" smtClean="0"/>
                  <a:t>Biology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IF 7</a:t>
                </a:r>
                <a:endParaRPr lang="fr-CH" dirty="0"/>
              </a:p>
            </p:txBody>
          </p:sp>
        </p:grpSp>
      </p:grpSp>
      <p:grpSp>
        <p:nvGrpSpPr>
          <p:cNvPr id="16" name="Groupe 15"/>
          <p:cNvGrpSpPr/>
          <p:nvPr/>
        </p:nvGrpSpPr>
        <p:grpSpPr>
          <a:xfrm>
            <a:off x="251520" y="260648"/>
            <a:ext cx="8668262" cy="2981933"/>
            <a:chOff x="347985" y="442112"/>
            <a:chExt cx="8668262" cy="2981933"/>
          </a:xfrm>
        </p:grpSpPr>
        <p:grpSp>
          <p:nvGrpSpPr>
            <p:cNvPr id="26" name="Groupe 25"/>
            <p:cNvGrpSpPr/>
            <p:nvPr/>
          </p:nvGrpSpPr>
          <p:grpSpPr>
            <a:xfrm>
              <a:off x="614070" y="1424604"/>
              <a:ext cx="2590349" cy="702103"/>
              <a:chOff x="4542930" y="1643174"/>
              <a:chExt cx="2590349" cy="702103"/>
            </a:xfrm>
          </p:grpSpPr>
          <p:sp>
            <p:nvSpPr>
              <p:cNvPr id="8" name="Rectangle à coins arrondis 7"/>
              <p:cNvSpPr/>
              <p:nvPr/>
            </p:nvSpPr>
            <p:spPr>
              <a:xfrm>
                <a:off x="4542930" y="1643174"/>
                <a:ext cx="2561280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4572000" y="1654091"/>
                <a:ext cx="25612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Nature Communications </a:t>
                </a:r>
              </a:p>
              <a:p>
                <a:pPr algn="ctr"/>
                <a:r>
                  <a:rPr lang="fr-CH" dirty="0" smtClean="0"/>
                  <a:t>$ 5,200</a:t>
                </a:r>
                <a:endParaRPr lang="fr-CH" dirty="0"/>
              </a:p>
            </p:txBody>
          </p:sp>
        </p:grpSp>
        <p:grpSp>
          <p:nvGrpSpPr>
            <p:cNvPr id="25" name="Groupe 24"/>
            <p:cNvGrpSpPr/>
            <p:nvPr/>
          </p:nvGrpSpPr>
          <p:grpSpPr>
            <a:xfrm>
              <a:off x="347985" y="442112"/>
              <a:ext cx="1071127" cy="702103"/>
              <a:chOff x="5414006" y="2634459"/>
              <a:chExt cx="1071127" cy="702103"/>
            </a:xfrm>
          </p:grpSpPr>
          <p:sp>
            <p:nvSpPr>
              <p:cNvPr id="13" name="Rectangle à coins arrondis 12"/>
              <p:cNvSpPr/>
              <p:nvPr/>
            </p:nvSpPr>
            <p:spPr>
              <a:xfrm>
                <a:off x="5447306" y="2634459"/>
                <a:ext cx="1037827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5414006" y="2662344"/>
                <a:ext cx="10711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PLoS</a:t>
                </a:r>
                <a:r>
                  <a:rPr lang="fr-CH" dirty="0" smtClean="0"/>
                  <a:t> One</a:t>
                </a:r>
              </a:p>
              <a:p>
                <a:pPr algn="ctr"/>
                <a:r>
                  <a:rPr lang="fr-CH" dirty="0" smtClean="0"/>
                  <a:t>$ 1,495</a:t>
                </a:r>
                <a:endParaRPr lang="fr-CH" dirty="0"/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6134989" y="988063"/>
              <a:ext cx="2561280" cy="951215"/>
              <a:chOff x="2852726" y="2552491"/>
              <a:chExt cx="2561280" cy="951215"/>
            </a:xfrm>
          </p:grpSpPr>
          <p:sp>
            <p:nvSpPr>
              <p:cNvPr id="15" name="Rectangle à coins arrondis 14"/>
              <p:cNvSpPr/>
              <p:nvPr/>
            </p:nvSpPr>
            <p:spPr>
              <a:xfrm>
                <a:off x="2852726" y="2552491"/>
                <a:ext cx="2561280" cy="9512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2952654" y="2580376"/>
                <a:ext cx="24280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Atmospheric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Chemistry</a:t>
                </a:r>
                <a:r>
                  <a:rPr lang="fr-CH" dirty="0" smtClean="0"/>
                  <a:t> </a:t>
                </a:r>
              </a:p>
              <a:p>
                <a:pPr algn="ctr"/>
                <a:r>
                  <a:rPr lang="fr-CH" dirty="0" smtClean="0"/>
                  <a:t>&amp; </a:t>
                </a:r>
                <a:r>
                  <a:rPr lang="fr-CH" dirty="0" err="1" smtClean="0"/>
                  <a:t>Astrophysics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CHF 420</a:t>
                </a:r>
                <a:endParaRPr lang="fr-CH" dirty="0"/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1679397" y="610394"/>
              <a:ext cx="1533561" cy="702103"/>
              <a:chOff x="3302089" y="2564847"/>
              <a:chExt cx="1533561" cy="702103"/>
            </a:xfrm>
          </p:grpSpPr>
          <p:sp>
            <p:nvSpPr>
              <p:cNvPr id="19" name="Rectangle à coins arrondis 18"/>
              <p:cNvSpPr/>
              <p:nvPr/>
            </p:nvSpPr>
            <p:spPr>
              <a:xfrm>
                <a:off x="3348789" y="2564847"/>
                <a:ext cx="1440160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302089" y="2606780"/>
                <a:ext cx="1533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Optics</a:t>
                </a:r>
                <a:r>
                  <a:rPr lang="fr-CH" dirty="0" smtClean="0"/>
                  <a:t> Express</a:t>
                </a:r>
              </a:p>
              <a:p>
                <a:pPr algn="ctr"/>
                <a:r>
                  <a:rPr lang="fr-CH" dirty="0" smtClean="0"/>
                  <a:t>$ 1,350</a:t>
                </a:r>
                <a:endParaRPr lang="fr-CH" dirty="0"/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7707106" y="2051949"/>
              <a:ext cx="1309141" cy="702103"/>
              <a:chOff x="3414298" y="2472853"/>
              <a:chExt cx="1309141" cy="702103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3414298" y="2472853"/>
                <a:ext cx="1309141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3414298" y="2483770"/>
                <a:ext cx="13091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err="1" smtClean="0"/>
                  <a:t>Cell</a:t>
                </a:r>
                <a:r>
                  <a:rPr lang="fr-CH" dirty="0" smtClean="0"/>
                  <a:t> Reports</a:t>
                </a:r>
              </a:p>
              <a:p>
                <a:pPr algn="ctr"/>
                <a:r>
                  <a:rPr lang="fr-CH" dirty="0" smtClean="0"/>
                  <a:t>$ 5,000</a:t>
                </a:r>
                <a:endParaRPr lang="fr-CH" dirty="0"/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729547" y="2304962"/>
              <a:ext cx="2775184" cy="702103"/>
              <a:chOff x="4501153" y="1643174"/>
              <a:chExt cx="2702984" cy="702103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4542930" y="1643174"/>
                <a:ext cx="2561280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4501153" y="1654091"/>
                <a:ext cx="27029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EMBO </a:t>
                </a:r>
                <a:r>
                  <a:rPr lang="fr-CH" dirty="0" err="1" smtClean="0"/>
                  <a:t>Molecular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Medicine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$ 3,900</a:t>
                </a:r>
                <a:endParaRPr lang="fr-CH" dirty="0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6311187" y="2164055"/>
              <a:ext cx="1370889" cy="702103"/>
              <a:chOff x="3402784" y="2472853"/>
              <a:chExt cx="1370889" cy="702103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3414298" y="2472853"/>
                <a:ext cx="1309141" cy="7021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3402784" y="2500738"/>
                <a:ext cx="1370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BMC </a:t>
                </a:r>
                <a:r>
                  <a:rPr lang="fr-CH" dirty="0" err="1" smtClean="0"/>
                  <a:t>Biology</a:t>
                </a:r>
                <a:endParaRPr lang="fr-CH" dirty="0" smtClean="0"/>
              </a:p>
              <a:p>
                <a:pPr algn="ctr"/>
                <a:r>
                  <a:rPr lang="fr-CH" dirty="0" smtClean="0"/>
                  <a:t>€2,200</a:t>
                </a:r>
                <a:endParaRPr lang="fr-CH" dirty="0"/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6167739" y="2996968"/>
              <a:ext cx="1453054" cy="427077"/>
              <a:chOff x="4457354" y="3031156"/>
              <a:chExt cx="1453054" cy="427077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457354" y="3031156"/>
                <a:ext cx="1408615" cy="4270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4530863" y="3067663"/>
                <a:ext cx="1379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err="1" smtClean="0"/>
                  <a:t>eLife</a:t>
                </a:r>
                <a:r>
                  <a:rPr lang="fr-CH" dirty="0"/>
                  <a:t> </a:t>
                </a:r>
                <a:r>
                  <a:rPr lang="fr-CH" dirty="0" smtClean="0"/>
                  <a:t>$ 2,500</a:t>
                </a:r>
                <a:endParaRPr lang="fr-CH" dirty="0"/>
              </a:p>
            </p:txBody>
          </p:sp>
        </p:grpSp>
      </p:grpSp>
      <p:grpSp>
        <p:nvGrpSpPr>
          <p:cNvPr id="4" name="Groupe 3"/>
          <p:cNvGrpSpPr/>
          <p:nvPr/>
        </p:nvGrpSpPr>
        <p:grpSpPr>
          <a:xfrm>
            <a:off x="3488721" y="617921"/>
            <a:ext cx="2514329" cy="2265159"/>
            <a:chOff x="3488721" y="617921"/>
            <a:chExt cx="2514329" cy="22651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731" y="617921"/>
              <a:ext cx="2498319" cy="2186029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 rot="5400000">
              <a:off x="4298820" y="1765204"/>
              <a:ext cx="307777" cy="192797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fr-CH" sz="800" b="1" dirty="0" smtClean="0"/>
                <a:t>Money by </a:t>
              </a:r>
              <a:r>
                <a:rPr lang="fr-CH" sz="800" b="1" dirty="0" err="1" smtClean="0"/>
                <a:t>Tax</a:t>
              </a:r>
              <a:r>
                <a:rPr lang="fr-CH" sz="800" b="1" dirty="0" smtClean="0"/>
                <a:t> </a:t>
              </a:r>
              <a:r>
                <a:rPr lang="fr-CH" sz="800" b="1" dirty="0" err="1" smtClean="0"/>
                <a:t>Credits</a:t>
              </a:r>
              <a:r>
                <a:rPr lang="fr-CH" sz="800" b="1" dirty="0" smtClean="0"/>
                <a:t>, CC-BY 2.0</a:t>
              </a:r>
              <a:endParaRPr lang="fr-CH" sz="800" b="1" dirty="0"/>
            </a:p>
          </p:txBody>
        </p:sp>
      </p:grpSp>
      <p:sp>
        <p:nvSpPr>
          <p:cNvPr id="61" name="ZoneTexte 60"/>
          <p:cNvSpPr txBox="1"/>
          <p:nvPr/>
        </p:nvSpPr>
        <p:spPr>
          <a:xfrm rot="5400000">
            <a:off x="4154110" y="5163924"/>
            <a:ext cx="307777" cy="19279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CH" sz="800" b="1" dirty="0" err="1" smtClean="0">
                <a:solidFill>
                  <a:schemeClr val="bg1"/>
                </a:solidFill>
              </a:rPr>
              <a:t>Quality</a:t>
            </a:r>
            <a:r>
              <a:rPr lang="fr-CH" sz="800" b="1" dirty="0" smtClean="0">
                <a:solidFill>
                  <a:schemeClr val="bg1"/>
                </a:solidFill>
              </a:rPr>
              <a:t> by Jason </a:t>
            </a:r>
            <a:r>
              <a:rPr lang="fr-CH" sz="800" b="1" dirty="0" err="1" smtClean="0">
                <a:solidFill>
                  <a:schemeClr val="bg1"/>
                </a:solidFill>
              </a:rPr>
              <a:t>Taellious</a:t>
            </a:r>
            <a:r>
              <a:rPr lang="fr-CH" sz="800" b="1" dirty="0" smtClean="0">
                <a:solidFill>
                  <a:schemeClr val="bg1"/>
                </a:solidFill>
              </a:rPr>
              <a:t>, CC-BY-ND</a:t>
            </a:r>
            <a:endParaRPr lang="fr-CH" sz="800" b="1" dirty="0">
              <a:solidFill>
                <a:schemeClr val="bg1"/>
              </a:solidFill>
            </a:endParaRPr>
          </a:p>
        </p:txBody>
      </p:sp>
      <p:sp>
        <p:nvSpPr>
          <p:cNvPr id="62" name="Carré corné 61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ZoneTexte 62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225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>
            <a:spLocks noGrp="1"/>
          </p:cNvSpPr>
          <p:nvPr>
            <p:ph idx="1"/>
          </p:nvPr>
        </p:nvSpPr>
        <p:spPr>
          <a:xfrm>
            <a:off x="0" y="3231413"/>
            <a:ext cx="9036496" cy="1205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b="1" dirty="0" smtClean="0">
              <a:solidFill>
                <a:schemeClr val="accent2"/>
              </a:solidFill>
            </a:endParaRPr>
          </a:p>
          <a:p>
            <a:pPr marL="2286000" lvl="5" indent="0">
              <a:buNone/>
            </a:pPr>
            <a:r>
              <a:rPr lang="en-US" sz="2400" dirty="0" smtClean="0"/>
              <a:t>Agreements with some editors (</a:t>
            </a:r>
            <a:r>
              <a:rPr lang="en-US" sz="2400" dirty="0" err="1" smtClean="0"/>
              <a:t>PLoS</a:t>
            </a:r>
            <a:r>
              <a:rPr lang="en-US" sz="2400" dirty="0" smtClean="0"/>
              <a:t>, BMC, SCOAP3, Wiley, Nucleic Acids Research, etc.)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ZoneTexte 28"/>
          <p:cNvSpPr txBox="1"/>
          <p:nvPr/>
        </p:nvSpPr>
        <p:spPr>
          <a:xfrm>
            <a:off x="35496" y="44624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Financial Support at EPFL </a:t>
            </a:r>
          </a:p>
          <a:p>
            <a:pPr algn="ctr"/>
            <a:r>
              <a:rPr lang="en-US" sz="4400" b="1" dirty="0" smtClean="0"/>
              <a:t>for Open Access publications</a:t>
            </a:r>
            <a:endParaRPr lang="en-US" sz="4400" b="1" dirty="0"/>
          </a:p>
        </p:txBody>
      </p:sp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e 9"/>
          <p:cNvGrpSpPr/>
          <p:nvPr/>
        </p:nvGrpSpPr>
        <p:grpSpPr>
          <a:xfrm>
            <a:off x="35496" y="1639259"/>
            <a:ext cx="9036496" cy="1431996"/>
            <a:chOff x="35496" y="1639259"/>
            <a:chExt cx="9036496" cy="1431996"/>
          </a:xfrm>
        </p:grpSpPr>
        <p:sp>
          <p:nvSpPr>
            <p:cNvPr id="12" name="Espace réservé du contenu 6"/>
            <p:cNvSpPr txBox="1">
              <a:spLocks/>
            </p:cNvSpPr>
            <p:nvPr/>
          </p:nvSpPr>
          <p:spPr>
            <a:xfrm>
              <a:off x="35496" y="1639259"/>
              <a:ext cx="9036496" cy="14319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endParaRPr lang="en-US" sz="600" b="1" dirty="0" smtClean="0">
                <a:solidFill>
                  <a:schemeClr val="accent2"/>
                </a:solidFill>
              </a:endParaRPr>
            </a:p>
            <a:p>
              <a:pPr marL="2286000" lvl="5" indent="0">
                <a:buFont typeface="Arial" pitchFamily="34" charset="0"/>
                <a:buNone/>
              </a:pPr>
              <a:r>
                <a:rPr lang="en-US" sz="2400" dirty="0" smtClean="0"/>
                <a:t>For </a:t>
              </a:r>
              <a:r>
                <a:rPr lang="en-US" sz="2400" b="1" dirty="0" smtClean="0"/>
                <a:t>full Gold Open Access (not hybrid) publications </a:t>
              </a:r>
              <a:r>
                <a:rPr lang="en-US" sz="2400" dirty="0" smtClean="0"/>
                <a:t>- Partial (2/3) reimbursement of the APC up to 2500.- (Limited to 2 publications per lab annually)</a:t>
              </a:r>
            </a:p>
            <a:p>
              <a:pPr marL="2286000" lvl="5" indent="0">
                <a:buFont typeface="Arial" pitchFamily="34" charset="0"/>
                <a:buNone/>
              </a:pPr>
              <a:endParaRPr lang="en-US" sz="2400" dirty="0" smtClean="0"/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01679"/>
              <a:ext cx="1637534" cy="919229"/>
            </a:xfrm>
            <a:prstGeom prst="rect">
              <a:avLst/>
            </a:prstGeom>
          </p:spPr>
        </p:pic>
      </p:grpSp>
      <p:grpSp>
        <p:nvGrpSpPr>
          <p:cNvPr id="14" name="Groupe 13"/>
          <p:cNvGrpSpPr/>
          <p:nvPr/>
        </p:nvGrpSpPr>
        <p:grpSpPr>
          <a:xfrm>
            <a:off x="191316" y="4788797"/>
            <a:ext cx="8353090" cy="2388398"/>
            <a:chOff x="191316" y="4788797"/>
            <a:chExt cx="8353090" cy="2388398"/>
          </a:xfrm>
        </p:grpSpPr>
        <p:sp>
          <p:nvSpPr>
            <p:cNvPr id="2" name="Rectangle 1">
              <a:hlinkClick r:id="rId4"/>
            </p:cNvPr>
            <p:cNvSpPr/>
            <p:nvPr/>
          </p:nvSpPr>
          <p:spPr>
            <a:xfrm>
              <a:off x="2771800" y="5361313"/>
              <a:ext cx="5772606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2800" dirty="0">
                  <a:hlinkClick r:id="rId4"/>
                </a:rPr>
                <a:t>http://</a:t>
              </a:r>
              <a:r>
                <a:rPr lang="fr-CH" sz="2800" dirty="0" smtClean="0">
                  <a:hlinkClick r:id="rId4"/>
                </a:rPr>
                <a:t>library.epfl.ch/OA_Support/en</a:t>
              </a:r>
              <a:endParaRPr lang="fr-CH" sz="2800" dirty="0" smtClean="0"/>
            </a:p>
            <a:p>
              <a:endParaRPr lang="fr-CH" sz="2800" dirty="0"/>
            </a:p>
            <a:p>
              <a:r>
                <a:rPr lang="fr-CH" sz="2800" dirty="0">
                  <a:hlinkClick r:id="rId5"/>
                </a:rPr>
                <a:t>p</a:t>
              </a:r>
              <a:r>
                <a:rPr lang="fr-CH" sz="2800" dirty="0" smtClean="0">
                  <a:hlinkClick r:id="rId5"/>
                </a:rPr>
                <a:t>ublish-support.bib@epfl.ch</a:t>
              </a:r>
              <a:endParaRPr lang="fr-CH" sz="2800" dirty="0" smtClean="0"/>
            </a:p>
            <a:p>
              <a:endParaRPr lang="fr-CH" sz="2800" b="1" dirty="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16" y="4788797"/>
              <a:ext cx="2220444" cy="1939184"/>
            </a:xfrm>
            <a:prstGeom prst="rect">
              <a:avLst/>
            </a:prstGeom>
          </p:spPr>
        </p:pic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34" y="3365913"/>
            <a:ext cx="869608" cy="93669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11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33716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692696" y="197768"/>
            <a:ext cx="8229600" cy="1143000"/>
          </a:xfrm>
        </p:spPr>
        <p:txBody>
          <a:bodyPr>
            <a:noAutofit/>
          </a:bodyPr>
          <a:lstStyle/>
          <a:p>
            <a:r>
              <a:rPr lang="fr-CH" b="1" dirty="0" err="1" smtClean="0"/>
              <a:t>Which</a:t>
            </a:r>
            <a:r>
              <a:rPr lang="fr-CH" b="1" dirty="0" smtClean="0"/>
              <a:t> </a:t>
            </a:r>
            <a:r>
              <a:rPr lang="fr-CH" b="1" dirty="0" err="1" smtClean="0"/>
              <a:t>criteria</a:t>
            </a:r>
            <a:r>
              <a:rPr lang="fr-CH" b="1" dirty="0" smtClean="0"/>
              <a:t> </a:t>
            </a:r>
            <a:br>
              <a:rPr lang="fr-CH" b="1" dirty="0" smtClean="0"/>
            </a:br>
            <a:r>
              <a:rPr lang="fr-CH" b="1" dirty="0" smtClean="0"/>
              <a:t>to select a journal?</a:t>
            </a:r>
            <a:endParaRPr lang="fr-CH" b="1" dirty="0"/>
          </a:p>
        </p:txBody>
      </p:sp>
      <p:sp>
        <p:nvSpPr>
          <p:cNvPr id="4" name="Carré corné 3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ZoneTexte 4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0262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159" y="145477"/>
            <a:ext cx="1159969" cy="74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929" y="-54864"/>
            <a:ext cx="8229600" cy="1143000"/>
          </a:xfrm>
        </p:spPr>
        <p:txBody>
          <a:bodyPr/>
          <a:lstStyle/>
          <a:p>
            <a:r>
              <a:rPr lang="fr-CH" b="1" dirty="0" err="1" smtClean="0"/>
              <a:t>Publishing</a:t>
            </a:r>
            <a:r>
              <a:rPr lang="fr-CH" b="1" dirty="0" smtClean="0"/>
              <a:t> business </a:t>
            </a:r>
            <a:r>
              <a:rPr lang="fr-CH" b="1" dirty="0" err="1" smtClean="0"/>
              <a:t>overuse</a:t>
            </a:r>
            <a:endParaRPr lang="fr-CH" b="1" dirty="0"/>
          </a:p>
        </p:txBody>
      </p:sp>
      <p:sp>
        <p:nvSpPr>
          <p:cNvPr id="5" name="Rectangle 4"/>
          <p:cNvSpPr/>
          <p:nvPr/>
        </p:nvSpPr>
        <p:spPr>
          <a:xfrm>
            <a:off x="79711" y="1018364"/>
            <a:ext cx="5031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3200" b="1" dirty="0"/>
              <a:t>Publication Support </a:t>
            </a:r>
            <a:r>
              <a:rPr lang="fr-CH" sz="3200" b="1" dirty="0" smtClean="0"/>
              <a:t>Services</a:t>
            </a:r>
            <a:endParaRPr lang="fr-CH" sz="3200" b="1" dirty="0"/>
          </a:p>
        </p:txBody>
      </p:sp>
      <p:grpSp>
        <p:nvGrpSpPr>
          <p:cNvPr id="8" name="Groupe 7"/>
          <p:cNvGrpSpPr/>
          <p:nvPr/>
        </p:nvGrpSpPr>
        <p:grpSpPr>
          <a:xfrm>
            <a:off x="1492" y="1722201"/>
            <a:ext cx="2592288" cy="1186578"/>
            <a:chOff x="1492" y="1722201"/>
            <a:chExt cx="2592288" cy="1186578"/>
          </a:xfrm>
        </p:grpSpPr>
        <p:sp>
          <p:nvSpPr>
            <p:cNvPr id="11" name="ZoneTexte 10"/>
            <p:cNvSpPr txBox="1"/>
            <p:nvPr/>
          </p:nvSpPr>
          <p:spPr>
            <a:xfrm rot="9032">
              <a:off x="1492" y="1770006"/>
              <a:ext cx="259228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Reviewers recommendation </a:t>
              </a:r>
            </a:p>
            <a:p>
              <a:pPr algn="ctr"/>
              <a:r>
                <a:rPr lang="en-US" sz="1400" dirty="0"/>
                <a:t>$300</a:t>
              </a:r>
            </a:p>
            <a:p>
              <a:endParaRPr lang="fr-CH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81505" y="1722201"/>
              <a:ext cx="2039244" cy="958170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2123728" y="3573016"/>
            <a:ext cx="2088232" cy="957343"/>
            <a:chOff x="128890" y="4901726"/>
            <a:chExt cx="2088232" cy="957343"/>
          </a:xfrm>
        </p:grpSpPr>
        <p:sp>
          <p:nvSpPr>
            <p:cNvPr id="6" name="ZoneTexte 5"/>
            <p:cNvSpPr txBox="1"/>
            <p:nvPr/>
          </p:nvSpPr>
          <p:spPr>
            <a:xfrm>
              <a:off x="128890" y="4997295"/>
              <a:ext cx="2088232" cy="86177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Journal selection </a:t>
              </a:r>
            </a:p>
            <a:p>
              <a:pPr algn="ctr"/>
              <a:r>
                <a:rPr lang="en-US" sz="1400" dirty="0"/>
                <a:t>$300</a:t>
              </a:r>
            </a:p>
            <a:p>
              <a:endParaRPr lang="fr-CH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51173" y="4901726"/>
              <a:ext cx="2039244" cy="679956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86524" y="2981463"/>
            <a:ext cx="2039244" cy="1199319"/>
            <a:chOff x="7069720" y="2094587"/>
            <a:chExt cx="2039244" cy="1199319"/>
          </a:xfrm>
        </p:grpSpPr>
        <p:sp>
          <p:nvSpPr>
            <p:cNvPr id="7" name="ZoneTexte 6"/>
            <p:cNvSpPr txBox="1"/>
            <p:nvPr/>
          </p:nvSpPr>
          <p:spPr>
            <a:xfrm>
              <a:off x="7164922" y="2155133"/>
              <a:ext cx="189929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Cover letter writing </a:t>
              </a:r>
            </a:p>
            <a:p>
              <a:pPr algn="ctr"/>
              <a:r>
                <a:rPr lang="en-US" sz="1400" dirty="0"/>
                <a:t>$50 - $80</a:t>
              </a:r>
            </a:p>
            <a:p>
              <a:endParaRPr lang="fr-CH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7069720" y="2094587"/>
              <a:ext cx="2039244" cy="958170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1125" y="5301208"/>
            <a:ext cx="2240066" cy="998792"/>
            <a:chOff x="6136294" y="3573016"/>
            <a:chExt cx="1900427" cy="872317"/>
          </a:xfrm>
        </p:grpSpPr>
        <p:sp>
          <p:nvSpPr>
            <p:cNvPr id="14" name="ZoneTexte 13"/>
            <p:cNvSpPr txBox="1"/>
            <p:nvPr/>
          </p:nvSpPr>
          <p:spPr>
            <a:xfrm>
              <a:off x="6136294" y="3583559"/>
              <a:ext cx="190042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Proofreading </a:t>
              </a:r>
            </a:p>
            <a:p>
              <a:pPr algn="ctr"/>
              <a:r>
                <a:rPr lang="en-US" sz="1400" dirty="0"/>
                <a:t>$120 - $200 </a:t>
              </a:r>
            </a:p>
            <a:p>
              <a:endParaRPr lang="fr-CH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6228184" y="3573016"/>
              <a:ext cx="1656184" cy="589318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179512" y="4349947"/>
            <a:ext cx="3130347" cy="1023269"/>
            <a:chOff x="755576" y="5157192"/>
            <a:chExt cx="3130347" cy="1023269"/>
          </a:xfrm>
        </p:grpSpPr>
        <p:sp>
          <p:nvSpPr>
            <p:cNvPr id="9" name="ZoneTexte 8"/>
            <p:cNvSpPr txBox="1"/>
            <p:nvPr/>
          </p:nvSpPr>
          <p:spPr>
            <a:xfrm>
              <a:off x="820474" y="5318687"/>
              <a:ext cx="298200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Pre-submission </a:t>
              </a:r>
              <a:r>
                <a:rPr lang="en-US" b="1" dirty="0" smtClean="0"/>
                <a:t>- peer-review </a:t>
              </a:r>
              <a:endParaRPr lang="en-US" b="1" dirty="0"/>
            </a:p>
            <a:p>
              <a:pPr algn="ctr"/>
              <a:r>
                <a:rPr lang="en-US" sz="1400" dirty="0"/>
                <a:t>$400</a:t>
              </a:r>
            </a:p>
            <a:p>
              <a:endParaRPr lang="fr-CH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755576" y="5157192"/>
              <a:ext cx="3130347" cy="754902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2128920" y="2201286"/>
            <a:ext cx="2304256" cy="1272337"/>
            <a:chOff x="2739298" y="3501008"/>
            <a:chExt cx="2304256" cy="1272337"/>
          </a:xfrm>
        </p:grpSpPr>
        <p:sp>
          <p:nvSpPr>
            <p:cNvPr id="15" name="ZoneTexte 14"/>
            <p:cNvSpPr txBox="1"/>
            <p:nvPr/>
          </p:nvSpPr>
          <p:spPr>
            <a:xfrm>
              <a:off x="2739298" y="3573016"/>
              <a:ext cx="23042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Responses to reviewers’ </a:t>
              </a:r>
              <a:r>
                <a:rPr lang="en-US" b="1" dirty="0" smtClean="0"/>
                <a:t>comments</a:t>
              </a:r>
              <a:br>
                <a:rPr lang="en-US" b="1" dirty="0" smtClean="0"/>
              </a:br>
              <a:r>
                <a:rPr lang="en-US" dirty="0"/>
                <a:t>$ </a:t>
              </a:r>
              <a:r>
                <a:rPr lang="en-US" dirty="0" smtClean="0"/>
                <a:t>on demand</a:t>
              </a:r>
              <a:endParaRPr lang="en-US" dirty="0"/>
            </a:p>
            <a:p>
              <a:pPr algn="ctr"/>
              <a:endParaRPr lang="fr-CH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818083" y="3501008"/>
              <a:ext cx="2185965" cy="1148028"/>
            </a:xfrm>
            <a:prstGeom prst="ellipse">
              <a:avLst/>
            </a:pr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237717" y="4486158"/>
            <a:ext cx="1584176" cy="1512168"/>
            <a:chOff x="6444208" y="4653136"/>
            <a:chExt cx="1584176" cy="1512168"/>
          </a:xfrm>
        </p:grpSpPr>
        <p:sp>
          <p:nvSpPr>
            <p:cNvPr id="32" name="Losange 31"/>
            <p:cNvSpPr/>
            <p:nvPr/>
          </p:nvSpPr>
          <p:spPr>
            <a:xfrm>
              <a:off x="6444208" y="4653136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732240" y="5013176"/>
              <a:ext cx="1008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200" b="1" dirty="0"/>
                <a:t>Ask your colleagues and the </a:t>
              </a:r>
              <a:r>
                <a:rPr lang="en-US" sz="1200" b="1" dirty="0" smtClean="0"/>
                <a:t>library</a:t>
              </a:r>
              <a:endParaRPr lang="en-US" sz="1200" b="1" dirty="0"/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7236296" y="1052736"/>
            <a:ext cx="1584176" cy="1512168"/>
            <a:chOff x="154105" y="4653136"/>
            <a:chExt cx="1584176" cy="1512168"/>
          </a:xfrm>
        </p:grpSpPr>
        <p:sp>
          <p:nvSpPr>
            <p:cNvPr id="34" name="Losange 33"/>
            <p:cNvSpPr/>
            <p:nvPr/>
          </p:nvSpPr>
          <p:spPr>
            <a:xfrm>
              <a:off x="154105" y="4653136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33676" y="5039122"/>
              <a:ext cx="100811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Indexing by </a:t>
              </a:r>
              <a:r>
                <a:rPr lang="en-US" sz="1200" dirty="0"/>
                <a:t>recognized bibliographic databases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6372200" y="3645024"/>
            <a:ext cx="1584176" cy="1512168"/>
            <a:chOff x="6444208" y="3717032"/>
            <a:chExt cx="1584176" cy="1512168"/>
          </a:xfrm>
        </p:grpSpPr>
        <p:sp>
          <p:nvSpPr>
            <p:cNvPr id="36" name="Losange 35"/>
            <p:cNvSpPr/>
            <p:nvPr/>
          </p:nvSpPr>
          <p:spPr>
            <a:xfrm>
              <a:off x="6444208" y="3717032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804248" y="4221088"/>
              <a:ext cx="100811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Fees charged clearly mentioned</a:t>
              </a:r>
              <a:endParaRPr lang="fr-CH" sz="1200" dirty="0"/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5496157" y="2785001"/>
            <a:ext cx="1584176" cy="1512168"/>
            <a:chOff x="5089525" y="3708999"/>
            <a:chExt cx="1584176" cy="1512168"/>
          </a:xfrm>
        </p:grpSpPr>
        <p:sp>
          <p:nvSpPr>
            <p:cNvPr id="38" name="Losange 37"/>
            <p:cNvSpPr/>
            <p:nvPr/>
          </p:nvSpPr>
          <p:spPr>
            <a:xfrm>
              <a:off x="5089525" y="3708999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369090" y="4153956"/>
              <a:ext cx="100811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Editorial Board Members</a:t>
              </a: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372200" y="1916832"/>
            <a:ext cx="1584176" cy="1512168"/>
            <a:chOff x="323528" y="2752401"/>
            <a:chExt cx="1584176" cy="1512168"/>
          </a:xfrm>
        </p:grpSpPr>
        <p:sp>
          <p:nvSpPr>
            <p:cNvPr id="40" name="Losange 39"/>
            <p:cNvSpPr/>
            <p:nvPr/>
          </p:nvSpPr>
          <p:spPr>
            <a:xfrm>
              <a:off x="323528" y="2752401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20027" y="3087075"/>
              <a:ext cx="10081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Read some published articles to evaluate the quality</a:t>
              </a: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7236296" y="2765191"/>
            <a:ext cx="1584176" cy="1512168"/>
            <a:chOff x="1331640" y="3651374"/>
            <a:chExt cx="1584176" cy="1512168"/>
          </a:xfrm>
        </p:grpSpPr>
        <p:sp>
          <p:nvSpPr>
            <p:cNvPr id="42" name="Losange 41"/>
            <p:cNvSpPr/>
            <p:nvPr/>
          </p:nvSpPr>
          <p:spPr>
            <a:xfrm>
              <a:off x="1331640" y="3651374"/>
              <a:ext cx="1584176" cy="1512168"/>
            </a:xfrm>
            <a:prstGeom prst="diamond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1591184" y="4038621"/>
              <a:ext cx="100811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Peer-review </a:t>
              </a:r>
              <a:r>
                <a:rPr lang="en-US" sz="1200" dirty="0"/>
                <a:t>process clearly described</a:t>
              </a:r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8739183" y="22127"/>
            <a:ext cx="430887" cy="1003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CH" sz="800" b="1" dirty="0" smtClean="0">
                <a:solidFill>
                  <a:schemeClr val="bg1">
                    <a:lumMod val="50000"/>
                  </a:schemeClr>
                </a:solidFill>
              </a:rPr>
              <a:t>Money by </a:t>
            </a:r>
            <a:r>
              <a:rPr lang="fr-CH" sz="800" b="1" dirty="0" err="1" smtClean="0">
                <a:solidFill>
                  <a:schemeClr val="bg1">
                    <a:lumMod val="50000"/>
                  </a:schemeClr>
                </a:solidFill>
              </a:rPr>
              <a:t>Pictures</a:t>
            </a:r>
            <a:r>
              <a:rPr lang="fr-CH" sz="800" b="1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</a:p>
          <a:p>
            <a:r>
              <a:rPr lang="fr-CH" sz="800" b="1" dirty="0" smtClean="0">
                <a:solidFill>
                  <a:schemeClr val="bg1">
                    <a:lumMod val="50000"/>
                  </a:schemeClr>
                </a:solidFill>
              </a:rPr>
              <a:t>money, CC-BY 2.0</a:t>
            </a:r>
            <a:endParaRPr lang="fr-CH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Carré corné 5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ZoneTexte 52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13</a:t>
            </a:r>
            <a:endParaRPr lang="fr-CH" sz="1200" dirty="0"/>
          </a:p>
        </p:txBody>
      </p:sp>
      <p:grpSp>
        <p:nvGrpSpPr>
          <p:cNvPr id="4" name="Groupe 3"/>
          <p:cNvGrpSpPr/>
          <p:nvPr/>
        </p:nvGrpSpPr>
        <p:grpSpPr>
          <a:xfrm>
            <a:off x="5484510" y="989256"/>
            <a:ext cx="1654378" cy="1154310"/>
            <a:chOff x="190866" y="1014170"/>
            <a:chExt cx="2683283" cy="1872208"/>
          </a:xfrm>
        </p:grpSpPr>
        <p:sp>
          <p:nvSpPr>
            <p:cNvPr id="19" name="Rectangle 18"/>
            <p:cNvSpPr/>
            <p:nvPr/>
          </p:nvSpPr>
          <p:spPr>
            <a:xfrm>
              <a:off x="190866" y="1014170"/>
              <a:ext cx="2664296" cy="187220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97188" y="1030727"/>
              <a:ext cx="2664297" cy="74878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 smtClean="0">
                  <a:solidFill>
                    <a:srgbClr val="FFFF00"/>
                  </a:solidFill>
                </a:rPr>
                <a:t>CAUTION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09852" y="1896564"/>
              <a:ext cx="2664297" cy="74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1200" dirty="0" smtClean="0"/>
                <a:t>BEWARE OF</a:t>
              </a:r>
              <a:br>
                <a:rPr lang="fr-CH" sz="1200" dirty="0" smtClean="0"/>
              </a:br>
              <a:r>
                <a:rPr lang="fr-CH" sz="1200" b="1" dirty="0" smtClean="0"/>
                <a:t>PREDATORY JOURNALS</a:t>
              </a:r>
              <a:endParaRPr lang="fr-CH" sz="1200" b="1" dirty="0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/>
          <a:stretch/>
        </p:blipFill>
        <p:spPr>
          <a:xfrm>
            <a:off x="3832335" y="4713409"/>
            <a:ext cx="2160000" cy="3723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ZoneTexte 17"/>
          <p:cNvSpPr txBox="1"/>
          <p:nvPr/>
        </p:nvSpPr>
        <p:spPr>
          <a:xfrm>
            <a:off x="3832335" y="4325407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dirty="0" smtClean="0"/>
              <a:t>Translation service at EPFL</a:t>
            </a:r>
            <a:endParaRPr lang="fr-CH" sz="1400" dirty="0"/>
          </a:p>
        </p:txBody>
      </p:sp>
      <p:sp>
        <p:nvSpPr>
          <p:cNvPr id="54" name="ZoneTexte 53"/>
          <p:cNvSpPr txBox="1"/>
          <p:nvPr/>
        </p:nvSpPr>
        <p:spPr>
          <a:xfrm>
            <a:off x="3832335" y="6433591"/>
            <a:ext cx="216024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1400" dirty="0"/>
              <a:t>contact: </a:t>
            </a:r>
            <a:r>
              <a:rPr lang="fr-CH" sz="1400" dirty="0" smtClean="0">
                <a:hlinkClick r:id="rId4"/>
              </a:rPr>
              <a:t>info@je-epfl.ch</a:t>
            </a:r>
            <a:r>
              <a:rPr lang="fr-CH" sz="1400" dirty="0" smtClean="0"/>
              <a:t> 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0134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2520280" cy="8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0" y="4077072"/>
            <a:ext cx="2451316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1268760"/>
            <a:ext cx="2009986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402986" y="188640"/>
            <a:ext cx="6813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 smtClean="0"/>
              <a:t>Some journal </a:t>
            </a:r>
            <a:r>
              <a:rPr lang="en-US" sz="4400" b="1" dirty="0"/>
              <a:t>selection </a:t>
            </a:r>
            <a:r>
              <a:rPr lang="en-US" sz="4400" b="1" dirty="0" smtClean="0"/>
              <a:t>tools</a:t>
            </a:r>
            <a:endParaRPr lang="fr-CH" sz="4400" b="1" dirty="0" smtClean="0"/>
          </a:p>
        </p:txBody>
      </p:sp>
      <p:sp>
        <p:nvSpPr>
          <p:cNvPr id="11" name="Carré corné 1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12</a:t>
            </a:r>
            <a:endParaRPr lang="fr-CH" sz="1200" dirty="0"/>
          </a:p>
        </p:txBody>
      </p:sp>
      <p:sp>
        <p:nvSpPr>
          <p:cNvPr id="2" name="Rectangle 1"/>
          <p:cNvSpPr/>
          <p:nvPr/>
        </p:nvSpPr>
        <p:spPr>
          <a:xfrm>
            <a:off x="1118903" y="5013176"/>
            <a:ext cx="1789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400" dirty="0" smtClean="0"/>
              <a:t>jane.biosemantics.org</a:t>
            </a:r>
            <a:endParaRPr lang="fr-CH" dirty="0"/>
          </a:p>
        </p:txBody>
      </p:sp>
      <p:sp>
        <p:nvSpPr>
          <p:cNvPr id="3" name="Rectangle 2"/>
          <p:cNvSpPr/>
          <p:nvPr/>
        </p:nvSpPr>
        <p:spPr>
          <a:xfrm>
            <a:off x="2904479" y="2262682"/>
            <a:ext cx="289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H" sz="1400" dirty="0" smtClean="0"/>
              <a:t>cofactorscience.com/journal-</a:t>
            </a:r>
            <a:r>
              <a:rPr lang="fr-CH" sz="1400" dirty="0" err="1" smtClean="0"/>
              <a:t>selector</a:t>
            </a:r>
            <a:endParaRPr lang="fr-CH" sz="1400" dirty="0"/>
          </a:p>
        </p:txBody>
      </p:sp>
      <p:sp>
        <p:nvSpPr>
          <p:cNvPr id="4" name="Rectangle 3"/>
          <p:cNvSpPr/>
          <p:nvPr/>
        </p:nvSpPr>
        <p:spPr>
          <a:xfrm>
            <a:off x="5721084" y="5013176"/>
            <a:ext cx="273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400" dirty="0" smtClean="0"/>
              <a:t>edanzediting.com/journal-</a:t>
            </a:r>
            <a:r>
              <a:rPr lang="fr-CH" sz="1400" dirty="0" err="1" smtClean="0"/>
              <a:t>selector</a:t>
            </a:r>
            <a:endParaRPr lang="fr-CH" sz="1400" dirty="0"/>
          </a:p>
        </p:txBody>
      </p:sp>
      <p:sp>
        <p:nvSpPr>
          <p:cNvPr id="14" name="Rectangle 13"/>
          <p:cNvSpPr/>
          <p:nvPr/>
        </p:nvSpPr>
        <p:spPr>
          <a:xfrm>
            <a:off x="753751" y="5401391"/>
            <a:ext cx="2520280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CH" sz="1400" dirty="0" err="1" smtClean="0"/>
              <a:t>Find</a:t>
            </a:r>
            <a:r>
              <a:rPr lang="fr-CH" sz="1400" dirty="0" smtClean="0"/>
              <a:t> a journal </a:t>
            </a:r>
            <a:r>
              <a:rPr lang="fr-CH" sz="1400" dirty="0" err="1" smtClean="0"/>
              <a:t>based</a:t>
            </a:r>
            <a:r>
              <a:rPr lang="fr-CH" sz="1400" dirty="0" smtClean="0"/>
              <a:t> on the</a:t>
            </a:r>
          </a:p>
          <a:p>
            <a:pPr algn="ctr"/>
            <a:r>
              <a:rPr lang="fr-CH" sz="1400" b="1" dirty="0" err="1" smtClean="0"/>
              <a:t>title</a:t>
            </a:r>
            <a:r>
              <a:rPr lang="fr-CH" sz="1400" b="1" dirty="0" smtClean="0"/>
              <a:t> and abstract</a:t>
            </a:r>
          </a:p>
          <a:p>
            <a:pPr algn="ctr"/>
            <a:r>
              <a:rPr lang="fr-CH" sz="1400" dirty="0" smtClean="0"/>
              <a:t>of </a:t>
            </a:r>
            <a:r>
              <a:rPr lang="fr-CH" sz="1400" dirty="0" err="1" smtClean="0"/>
              <a:t>your</a:t>
            </a:r>
            <a:r>
              <a:rPr lang="fr-CH" sz="1400" dirty="0" smtClean="0"/>
              <a:t> </a:t>
            </a:r>
            <a:r>
              <a:rPr lang="fr-CH" sz="1400" dirty="0" err="1" smtClean="0"/>
              <a:t>paper</a:t>
            </a:r>
            <a:endParaRPr lang="fr-CH" sz="1400" dirty="0" smtClean="0"/>
          </a:p>
          <a:p>
            <a:pPr algn="ctr"/>
            <a:endParaRPr lang="fr-CH" dirty="0"/>
          </a:p>
        </p:txBody>
      </p:sp>
      <p:sp>
        <p:nvSpPr>
          <p:cNvPr id="16" name="Rectangle 15"/>
          <p:cNvSpPr/>
          <p:nvPr/>
        </p:nvSpPr>
        <p:spPr>
          <a:xfrm>
            <a:off x="5865100" y="5401391"/>
            <a:ext cx="245131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CH" sz="1400" dirty="0" err="1" smtClean="0"/>
              <a:t>Find</a:t>
            </a:r>
            <a:r>
              <a:rPr lang="fr-CH" sz="1400" dirty="0" smtClean="0"/>
              <a:t> a journal </a:t>
            </a:r>
            <a:r>
              <a:rPr lang="fr-CH" sz="1400" dirty="0" err="1" smtClean="0"/>
              <a:t>based</a:t>
            </a:r>
            <a:r>
              <a:rPr lang="fr-CH" sz="1400" dirty="0" smtClean="0"/>
              <a:t> on</a:t>
            </a:r>
          </a:p>
          <a:p>
            <a:pPr algn="ctr"/>
            <a:r>
              <a:rPr lang="en-US" sz="1400" b="1" dirty="0" smtClean="0"/>
              <a:t>keywords, field, </a:t>
            </a:r>
            <a:r>
              <a:rPr lang="en-US" sz="1400" b="1" dirty="0"/>
              <a:t>journal name, publisher or </a:t>
            </a:r>
            <a:r>
              <a:rPr lang="en-US" sz="1400" b="1" dirty="0" smtClean="0"/>
              <a:t>abstract</a:t>
            </a:r>
          </a:p>
          <a:p>
            <a:pPr algn="ctr"/>
            <a:r>
              <a:rPr lang="fr-CH" sz="1400" dirty="0" smtClean="0"/>
              <a:t>of </a:t>
            </a:r>
            <a:r>
              <a:rPr lang="fr-CH" sz="1400" dirty="0" err="1" smtClean="0"/>
              <a:t>your</a:t>
            </a:r>
            <a:r>
              <a:rPr lang="fr-CH" sz="1400" dirty="0" smtClean="0"/>
              <a:t> </a:t>
            </a:r>
            <a:r>
              <a:rPr lang="fr-CH" sz="1400" dirty="0" err="1" smtClean="0"/>
              <a:t>paper</a:t>
            </a:r>
            <a:endParaRPr lang="fr-CH" dirty="0"/>
          </a:p>
        </p:txBody>
      </p:sp>
      <p:sp>
        <p:nvSpPr>
          <p:cNvPr id="17" name="Rectangle 16"/>
          <p:cNvSpPr/>
          <p:nvPr/>
        </p:nvSpPr>
        <p:spPr>
          <a:xfrm>
            <a:off x="2904479" y="2636912"/>
            <a:ext cx="2896755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CH" sz="1400" dirty="0" err="1" smtClean="0"/>
              <a:t>Find</a:t>
            </a:r>
            <a:r>
              <a:rPr lang="fr-CH" sz="1400" dirty="0" smtClean="0"/>
              <a:t> a journal </a:t>
            </a:r>
            <a:r>
              <a:rPr lang="fr-CH" sz="1400" dirty="0" err="1" smtClean="0"/>
              <a:t>based</a:t>
            </a:r>
            <a:r>
              <a:rPr lang="fr-CH" sz="1400" dirty="0" smtClean="0"/>
              <a:t> on the</a:t>
            </a:r>
          </a:p>
          <a:p>
            <a:pPr algn="ctr"/>
            <a:r>
              <a:rPr lang="fr-CH" sz="1400" b="1" dirty="0" err="1" smtClean="0"/>
              <a:t>subject</a:t>
            </a:r>
            <a:r>
              <a:rPr lang="fr-CH" sz="1400" b="1" dirty="0" smtClean="0"/>
              <a:t>, </a:t>
            </a:r>
            <a:r>
              <a:rPr lang="fr-CH" sz="1400" b="1" dirty="0" err="1" smtClean="0"/>
              <a:t>peer</a:t>
            </a:r>
            <a:r>
              <a:rPr lang="fr-CH" sz="1400" b="1" dirty="0" smtClean="0"/>
              <a:t> </a:t>
            </a:r>
            <a:r>
              <a:rPr lang="fr-CH" sz="1400" b="1" dirty="0" err="1" smtClean="0"/>
              <a:t>review</a:t>
            </a:r>
            <a:r>
              <a:rPr lang="fr-CH" sz="1400" b="1" dirty="0" smtClean="0"/>
              <a:t>, open </a:t>
            </a:r>
            <a:r>
              <a:rPr lang="fr-CH" sz="1400" b="1" dirty="0" err="1" smtClean="0"/>
              <a:t>access</a:t>
            </a:r>
            <a:r>
              <a:rPr lang="fr-CH" sz="1400" b="1" dirty="0" smtClean="0"/>
              <a:t> and publication speed</a:t>
            </a:r>
          </a:p>
          <a:p>
            <a:pPr algn="ctr"/>
            <a:r>
              <a:rPr lang="fr-CH" sz="1400" dirty="0" smtClean="0"/>
              <a:t>of </a:t>
            </a:r>
            <a:r>
              <a:rPr lang="fr-CH" sz="1400" dirty="0" err="1" smtClean="0"/>
              <a:t>your</a:t>
            </a:r>
            <a:r>
              <a:rPr lang="fr-CH" sz="1400" dirty="0" smtClean="0"/>
              <a:t> </a:t>
            </a:r>
            <a:r>
              <a:rPr lang="fr-CH" sz="1400" dirty="0" err="1" smtClean="0"/>
              <a:t>paper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1028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188640"/>
            <a:ext cx="7772400" cy="2448271"/>
          </a:xfrm>
          <a:solidFill>
            <a:schemeClr val="bg1">
              <a:alpha val="30000"/>
            </a:schemeClr>
          </a:solidFill>
        </p:spPr>
        <p:txBody>
          <a:bodyPr>
            <a:noAutofit/>
          </a:bodyPr>
          <a:lstStyle/>
          <a:p>
            <a:r>
              <a:rPr lang="fr-CH" sz="8000" b="1" dirty="0" err="1" smtClean="0"/>
              <a:t>Ready</a:t>
            </a:r>
            <a:r>
              <a:rPr lang="fr-CH" sz="8000" b="1" dirty="0" smtClean="0"/>
              <a:t> to </a:t>
            </a:r>
            <a:r>
              <a:rPr lang="fr-CH" sz="8000" b="1" dirty="0" err="1" smtClean="0"/>
              <a:t>publish</a:t>
            </a:r>
            <a:r>
              <a:rPr lang="fr-CH" sz="8000" b="1" dirty="0" smtClean="0"/>
              <a:t>?</a:t>
            </a:r>
            <a:endParaRPr lang="fr-CH" sz="8000" b="1" dirty="0"/>
          </a:p>
        </p:txBody>
      </p:sp>
      <p:pic>
        <p:nvPicPr>
          <p:cNvPr id="1026" name="Picture 2" descr="http://www.apemc.org/image/paper-submis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36911"/>
            <a:ext cx="37242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rré corné 3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14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0141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267744" y="2906442"/>
            <a:ext cx="610167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Format your article </a:t>
            </a:r>
            <a:r>
              <a:rPr lang="en-US" sz="2400" b="1" dirty="0" smtClean="0">
                <a:sym typeface="Wingdings 3" panose="05040102010807070707" pitchFamily="18" charset="2"/>
              </a:rPr>
              <a:t> author’s guidelines</a:t>
            </a: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Find an appealing title and catchy keywords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smtClean="0"/>
              <a:t>Prepare an impactful </a:t>
            </a:r>
            <a:r>
              <a:rPr lang="en-US" sz="2400" b="1" dirty="0"/>
              <a:t>c</a:t>
            </a:r>
            <a:r>
              <a:rPr lang="en-US" sz="2400" b="1" dirty="0" smtClean="0"/>
              <a:t>over letter</a:t>
            </a:r>
          </a:p>
          <a:p>
            <a:pPr lvl="1"/>
            <a:endParaRPr lang="en-US" sz="2200" b="1" dirty="0" smtClean="0"/>
          </a:p>
          <a:p>
            <a:pPr lvl="1"/>
            <a:endParaRPr lang="en-US" sz="22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2051720" y="188640"/>
            <a:ext cx="55165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CH" sz="4400" b="1" dirty="0" err="1" smtClean="0"/>
              <a:t>Before</a:t>
            </a:r>
            <a:r>
              <a:rPr lang="fr-CH" sz="4400" b="1" dirty="0" smtClean="0"/>
              <a:t> the </a:t>
            </a:r>
            <a:r>
              <a:rPr lang="fr-CH" sz="4400" b="1" dirty="0" err="1" smtClean="0"/>
              <a:t>submission</a:t>
            </a:r>
            <a:endParaRPr lang="fr-CH" sz="44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08520" y="5733256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Remember that you only have one </a:t>
            </a:r>
            <a:r>
              <a:rPr lang="en-US" sz="2400" b="1" dirty="0" smtClean="0"/>
              <a:t>shot!        Get </a:t>
            </a:r>
            <a:r>
              <a:rPr lang="en-US" sz="2400" b="1" dirty="0"/>
              <a:t>it right!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3097560" cy="20962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2228903" y="1936565"/>
            <a:ext cx="20963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600" b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fr-CH" sz="600" b="1" dirty="0">
                <a:solidFill>
                  <a:schemeClr val="bg1">
                    <a:lumMod val="50000"/>
                  </a:schemeClr>
                </a:solidFill>
              </a:rPr>
              <a:t>Do List </a:t>
            </a:r>
            <a:r>
              <a:rPr lang="fr-CH" sz="600" b="1" dirty="0" err="1" smtClean="0">
                <a:solidFill>
                  <a:schemeClr val="bg1">
                    <a:lumMod val="50000"/>
                  </a:schemeClr>
                </a:solidFill>
              </a:rPr>
              <a:t>Chalkboard</a:t>
            </a:r>
            <a:r>
              <a:rPr lang="fr-CH" sz="600" b="1" dirty="0" smtClean="0">
                <a:solidFill>
                  <a:schemeClr val="bg1">
                    <a:lumMod val="50000"/>
                  </a:schemeClr>
                </a:solidFill>
              </a:rPr>
              <a:t> by </a:t>
            </a:r>
            <a:r>
              <a:rPr lang="fr-CH" sz="600" b="1" dirty="0" err="1" smtClean="0">
                <a:solidFill>
                  <a:schemeClr val="bg1">
                    <a:lumMod val="50000"/>
                  </a:schemeClr>
                </a:solidFill>
              </a:rPr>
              <a:t>Mudifah</a:t>
            </a:r>
            <a:r>
              <a:rPr lang="fr-CH" sz="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CH" sz="600" b="1" dirty="0" err="1" smtClean="0">
                <a:solidFill>
                  <a:schemeClr val="bg1">
                    <a:lumMod val="50000"/>
                  </a:schemeClr>
                </a:solidFill>
              </a:rPr>
              <a:t>Kassalias</a:t>
            </a:r>
            <a:r>
              <a:rPr lang="fr-CH" sz="600" b="1" dirty="0" smtClean="0">
                <a:solidFill>
                  <a:schemeClr val="bg1">
                    <a:lumMod val="50000"/>
                  </a:schemeClr>
                </a:solidFill>
              </a:rPr>
              <a:t>, CC-BY-ND</a:t>
            </a:r>
            <a:endParaRPr lang="fr-CH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arré corné 9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15</a:t>
            </a:r>
            <a:endParaRPr lang="fr-CH" sz="1200" dirty="0"/>
          </a:p>
        </p:txBody>
      </p:sp>
      <p:sp>
        <p:nvSpPr>
          <p:cNvPr id="7" name="Rectangle 6"/>
          <p:cNvSpPr/>
          <p:nvPr/>
        </p:nvSpPr>
        <p:spPr>
          <a:xfrm>
            <a:off x="5652120" y="5800415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ym typeface="Wingdings 3" panose="05040102010807070707" pitchFamily="18" charset="2"/>
              </a:rPr>
              <a:t>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509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7944" y="260648"/>
            <a:ext cx="2938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CH" sz="4400" b="1" dirty="0" err="1" smtClean="0"/>
              <a:t>Cover</a:t>
            </a:r>
            <a:r>
              <a:rPr lang="fr-CH" sz="4400" b="1" dirty="0" smtClean="0"/>
              <a:t> letter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79512" y="2348880"/>
            <a:ext cx="8632576" cy="1652587"/>
            <a:chOff x="179512" y="1628799"/>
            <a:chExt cx="8632576" cy="1652587"/>
          </a:xfrm>
        </p:grpSpPr>
        <p:sp>
          <p:nvSpPr>
            <p:cNvPr id="15" name="Rounded Rectangle 14"/>
            <p:cNvSpPr/>
            <p:nvPr/>
          </p:nvSpPr>
          <p:spPr>
            <a:xfrm>
              <a:off x="179512" y="1916832"/>
              <a:ext cx="2520280" cy="115212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Convince the editor</a:t>
              </a:r>
              <a:endParaRPr lang="en-US" sz="2400" b="1" dirty="0"/>
            </a:p>
          </p:txBody>
        </p:sp>
        <p:sp>
          <p:nvSpPr>
            <p:cNvPr id="16" name="Round Same Side Corner Rectangle 4"/>
            <p:cNvSpPr/>
            <p:nvPr/>
          </p:nvSpPr>
          <p:spPr>
            <a:xfrm>
              <a:off x="2843808" y="1628799"/>
              <a:ext cx="5968280" cy="1652587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lvl="0"/>
              <a:endParaRPr lang="en-US" sz="400" dirty="0"/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en-US" sz="2200" b="1" dirty="0" smtClean="0">
                <a:solidFill>
                  <a:schemeClr val="bg1"/>
                </a:solidFill>
              </a:endParaRP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Why </a:t>
              </a:r>
              <a:r>
                <a:rPr lang="en-US" sz="2200" b="1" dirty="0">
                  <a:solidFill>
                    <a:schemeClr val="bg1"/>
                  </a:solidFill>
                </a:rPr>
                <a:t>the paper fits the journal’s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scope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Why readers would find it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important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Why the paper is important for the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field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Originality of the research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79512" y="4509120"/>
            <a:ext cx="8632576" cy="1561529"/>
            <a:chOff x="179512" y="3739678"/>
            <a:chExt cx="8632576" cy="1561529"/>
          </a:xfrm>
        </p:grpSpPr>
        <p:sp>
          <p:nvSpPr>
            <p:cNvPr id="17" name="Rounded Rectangle 16"/>
            <p:cNvSpPr/>
            <p:nvPr/>
          </p:nvSpPr>
          <p:spPr>
            <a:xfrm>
              <a:off x="179512" y="3933056"/>
              <a:ext cx="2520280" cy="115212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Highlight novelty and impact</a:t>
              </a:r>
              <a:endParaRPr lang="en-US" sz="2400" b="1" dirty="0"/>
            </a:p>
          </p:txBody>
        </p:sp>
        <p:sp>
          <p:nvSpPr>
            <p:cNvPr id="18" name="Round Same Side Corner Rectangle 4"/>
            <p:cNvSpPr/>
            <p:nvPr/>
          </p:nvSpPr>
          <p:spPr>
            <a:xfrm>
              <a:off x="2843808" y="3739678"/>
              <a:ext cx="5968280" cy="1561529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Give </a:t>
              </a:r>
              <a:r>
                <a:rPr lang="en-US" sz="2200" b="1" dirty="0">
                  <a:solidFill>
                    <a:schemeClr val="bg1"/>
                  </a:solidFill>
                </a:rPr>
                <a:t>a brief, largely non-technical summary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Put </a:t>
              </a:r>
              <a:r>
                <a:rPr lang="en-US" sz="2200" b="1" dirty="0">
                  <a:solidFill>
                    <a:schemeClr val="bg1"/>
                  </a:solidFill>
                </a:rPr>
                <a:t>the work in context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Explain briefly the specific advances over previous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research and potential applications</a:t>
              </a:r>
              <a:endParaRPr lang="en-US" sz="2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8" y="0"/>
            <a:ext cx="3451605" cy="1488380"/>
          </a:xfrm>
          <a:prstGeom prst="rect">
            <a:avLst/>
          </a:prstGeom>
        </p:spPr>
      </p:pic>
      <p:sp>
        <p:nvSpPr>
          <p:cNvPr id="10" name="Carré corné 9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ZoneTexte 13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16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9611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980728"/>
            <a:ext cx="7772400" cy="1470025"/>
          </a:xfrm>
        </p:spPr>
        <p:txBody>
          <a:bodyPr/>
          <a:lstStyle/>
          <a:p>
            <a:pPr algn="l"/>
            <a:r>
              <a:rPr lang="fr-CH" dirty="0"/>
              <a:t>3</a:t>
            </a:r>
            <a:r>
              <a:rPr lang="fr-CH" dirty="0" smtClean="0"/>
              <a:t>.1 </a:t>
            </a:r>
            <a:r>
              <a:rPr lang="fr-CH" dirty="0" err="1" smtClean="0"/>
              <a:t>Submitting</a:t>
            </a:r>
            <a:r>
              <a:rPr lang="fr-CH" dirty="0" smtClean="0"/>
              <a:t> </a:t>
            </a:r>
            <a:r>
              <a:rPr lang="fr-CH" dirty="0" err="1" smtClean="0"/>
              <a:t>your</a:t>
            </a:r>
            <a:r>
              <a:rPr lang="fr-CH" dirty="0" smtClean="0"/>
              <a:t> article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636912"/>
            <a:ext cx="6400800" cy="300188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fr-CH" sz="4000" dirty="0" smtClean="0">
                <a:solidFill>
                  <a:schemeClr val="tx1"/>
                </a:solidFill>
                <a:latin typeface="+mj-lt"/>
              </a:rPr>
              <a:t>Section objectives</a:t>
            </a:r>
          </a:p>
          <a:p>
            <a:endParaRPr lang="fr-CH" sz="4000" dirty="0" smtClean="0">
              <a:solidFill>
                <a:schemeClr val="tx1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set your publication context: why, what and when you should publish</a:t>
            </a:r>
          </a:p>
          <a:p>
            <a:pPr algn="l"/>
            <a:endParaRPr lang="en-US" sz="2600" dirty="0" smtClean="0">
              <a:solidFill>
                <a:srgbClr val="00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know how to select the appropriate journal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0000"/>
                </a:solidFill>
                <a:latin typeface="+mj-lt"/>
              </a:rPr>
              <a:t>y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ou discover the key points of a cover letter</a:t>
            </a: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endParaRPr lang="fr-CH" dirty="0" smtClean="0">
              <a:latin typeface="+mj-lt"/>
            </a:endParaRPr>
          </a:p>
          <a:p>
            <a:endParaRPr lang="fr-CH" dirty="0"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37312"/>
            <a:ext cx="1102738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31" y="6237312"/>
            <a:ext cx="1117143" cy="540000"/>
          </a:xfrm>
          <a:prstGeom prst="rect">
            <a:avLst/>
          </a:prstGeom>
        </p:spPr>
      </p:pic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63128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159259" y="1840185"/>
            <a:ext cx="8805229" cy="3100983"/>
            <a:chOff x="15244" y="1840185"/>
            <a:chExt cx="8805229" cy="3100983"/>
          </a:xfrm>
        </p:grpSpPr>
        <p:sp>
          <p:nvSpPr>
            <p:cNvPr id="9" name="Round Same Side Corner Rectangle 4"/>
            <p:cNvSpPr/>
            <p:nvPr/>
          </p:nvSpPr>
          <p:spPr>
            <a:xfrm>
              <a:off x="2411761" y="1840185"/>
              <a:ext cx="6408712" cy="3100983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solidFill>
                <a:schemeClr val="tx1">
                  <a:alpha val="90000"/>
                </a:schemeClr>
              </a:solidFill>
            </a:ln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0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300" b="1" dirty="0" smtClean="0"/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en-US" sz="2200" b="1" dirty="0" smtClean="0">
                <a:solidFill>
                  <a:schemeClr val="bg1"/>
                </a:solidFill>
              </a:endParaRP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Submission type (article, review, report, etc.)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Unique submission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Agreement of all co-authors</a:t>
              </a:r>
              <a:endParaRPr lang="en-US" sz="2200" b="1" dirty="0">
                <a:solidFill>
                  <a:schemeClr val="bg1"/>
                </a:solidFill>
              </a:endParaRP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Potential </a:t>
              </a:r>
              <a:r>
                <a:rPr lang="en-US" sz="2200" b="1" dirty="0">
                  <a:solidFill>
                    <a:schemeClr val="bg1"/>
                  </a:solidFill>
                </a:rPr>
                <a:t>conflict of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interest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Co-authors contact details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History of the </a:t>
              </a:r>
              <a:r>
                <a:rPr lang="en-US" sz="2200" b="1" dirty="0" smtClean="0">
                  <a:solidFill>
                    <a:schemeClr val="bg1"/>
                  </a:solidFill>
                </a:rPr>
                <a:t>manuscript</a:t>
              </a: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 smtClean="0">
                  <a:solidFill>
                    <a:schemeClr val="bg1"/>
                  </a:solidFill>
                </a:rPr>
                <a:t>Independent reviewers suggestion (or exclusion)</a:t>
              </a:r>
              <a:endParaRPr lang="en-US" sz="2200" b="1" dirty="0">
                <a:solidFill>
                  <a:schemeClr val="bg1"/>
                </a:solidFill>
              </a:endParaRPr>
            </a:p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endParaRPr 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5244" y="2492897"/>
              <a:ext cx="2180492" cy="115212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Other statements</a:t>
              </a:r>
              <a:endParaRPr lang="en-US" sz="2400" b="1" dirty="0"/>
            </a:p>
          </p:txBody>
        </p:sp>
      </p:grpSp>
      <p:sp>
        <p:nvSpPr>
          <p:cNvPr id="34" name="Round Same Side Corner Rectangle 4"/>
          <p:cNvSpPr/>
          <p:nvPr/>
        </p:nvSpPr>
        <p:spPr>
          <a:xfrm>
            <a:off x="2915816" y="4725144"/>
            <a:ext cx="5800025" cy="21757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200" kern="1200" dirty="0"/>
          </a:p>
        </p:txBody>
      </p:sp>
      <p:sp>
        <p:nvSpPr>
          <p:cNvPr id="13" name="Rectangle 12"/>
          <p:cNvSpPr/>
          <p:nvPr/>
        </p:nvSpPr>
        <p:spPr>
          <a:xfrm>
            <a:off x="4067944" y="233264"/>
            <a:ext cx="2938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CH" sz="4400" b="1" dirty="0" err="1" smtClean="0"/>
              <a:t>Cover</a:t>
            </a:r>
            <a:r>
              <a:rPr lang="fr-CH" sz="4400" b="1" dirty="0" smtClean="0"/>
              <a:t> letter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68" y="-27384"/>
            <a:ext cx="3451605" cy="148838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77905" y="5445224"/>
            <a:ext cx="8786583" cy="576064"/>
            <a:chOff x="33890" y="5445224"/>
            <a:chExt cx="8786583" cy="576064"/>
          </a:xfrm>
        </p:grpSpPr>
        <p:sp>
          <p:nvSpPr>
            <p:cNvPr id="19" name="Rounded Rectangle 20"/>
            <p:cNvSpPr/>
            <p:nvPr/>
          </p:nvSpPr>
          <p:spPr>
            <a:xfrm>
              <a:off x="33890" y="5445224"/>
              <a:ext cx="2161846" cy="57606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Address</a:t>
              </a:r>
              <a:endParaRPr lang="en-US" sz="2400" b="1" dirty="0"/>
            </a:p>
          </p:txBody>
        </p:sp>
        <p:sp>
          <p:nvSpPr>
            <p:cNvPr id="23" name="Round Same Side Corner Rectangle 4"/>
            <p:cNvSpPr/>
            <p:nvPr/>
          </p:nvSpPr>
          <p:spPr>
            <a:xfrm>
              <a:off x="2411761" y="5517232"/>
              <a:ext cx="6408712" cy="432048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en-US" sz="2200" b="1" dirty="0">
                  <a:solidFill>
                    <a:schemeClr val="bg1"/>
                  </a:solidFill>
                </a:rPr>
                <a:t>Directly to the Editor in Chief</a:t>
              </a:r>
            </a:p>
          </p:txBody>
        </p:sp>
      </p:grpSp>
      <p:sp>
        <p:nvSpPr>
          <p:cNvPr id="11" name="Carré corné 1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17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1455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043608" y="1521693"/>
            <a:ext cx="2808312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Paste the abstract</a:t>
            </a:r>
            <a:endParaRPr lang="en-US" sz="2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6051544" y="1521693"/>
            <a:ext cx="2520280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Avoid typo and spelling errors</a:t>
            </a:r>
            <a:endParaRPr lang="en-US" sz="24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179512" y="4725144"/>
            <a:ext cx="2520280" cy="11521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Exceed two pages</a:t>
            </a:r>
            <a:endParaRPr lang="en-US" sz="2400" b="1" dirty="0"/>
          </a:p>
        </p:txBody>
      </p:sp>
      <p:sp>
        <p:nvSpPr>
          <p:cNvPr id="34" name="Round Same Side Corner Rectangle 4"/>
          <p:cNvSpPr/>
          <p:nvPr/>
        </p:nvSpPr>
        <p:spPr>
          <a:xfrm>
            <a:off x="2915816" y="4725144"/>
            <a:ext cx="5800025" cy="21757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200" kern="1200" dirty="0"/>
          </a:p>
        </p:txBody>
      </p:sp>
      <p:sp>
        <p:nvSpPr>
          <p:cNvPr id="14" name="Rounded Rectangle 19"/>
          <p:cNvSpPr/>
          <p:nvPr/>
        </p:nvSpPr>
        <p:spPr>
          <a:xfrm>
            <a:off x="435553" y="2961853"/>
            <a:ext cx="2877984" cy="11521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Use acronym and too technical terminology</a:t>
            </a:r>
            <a:endParaRPr lang="en-US" sz="2400" b="1" dirty="0"/>
          </a:p>
        </p:txBody>
      </p:sp>
      <p:sp>
        <p:nvSpPr>
          <p:cNvPr id="17" name="Rounded Rectangle 20"/>
          <p:cNvSpPr/>
          <p:nvPr/>
        </p:nvSpPr>
        <p:spPr>
          <a:xfrm>
            <a:off x="6214315" y="5818642"/>
            <a:ext cx="2520280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Over-interpret your findings</a:t>
            </a:r>
            <a:endParaRPr lang="en-US" sz="2400" b="1" dirty="0"/>
          </a:p>
        </p:txBody>
      </p:sp>
      <p:sp>
        <p:nvSpPr>
          <p:cNvPr id="22" name="Rounded Rectangle 19"/>
          <p:cNvSpPr/>
          <p:nvPr/>
        </p:nvSpPr>
        <p:spPr>
          <a:xfrm>
            <a:off x="2915816" y="5218936"/>
            <a:ext cx="2991713" cy="1188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Speak negatively about other studies or researchers</a:t>
            </a:r>
            <a:endParaRPr lang="en-US" sz="2400" b="1" dirty="0"/>
          </a:p>
        </p:txBody>
      </p:sp>
      <p:sp>
        <p:nvSpPr>
          <p:cNvPr id="23" name="Rounded Rectangle 19"/>
          <p:cNvSpPr/>
          <p:nvPr/>
        </p:nvSpPr>
        <p:spPr>
          <a:xfrm>
            <a:off x="6238073" y="4297486"/>
            <a:ext cx="2693792" cy="8553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Complain about previous rejection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4067944" y="116632"/>
            <a:ext cx="2938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CH" sz="4400" b="1" dirty="0" err="1" smtClean="0"/>
              <a:t>Cover</a:t>
            </a:r>
            <a:r>
              <a:rPr lang="fr-CH" sz="4400" b="1" dirty="0" smtClean="0"/>
              <a:t> letter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15"/>
            <a:ext cx="3423225" cy="1083955"/>
          </a:xfrm>
          <a:prstGeom prst="rect">
            <a:avLst/>
          </a:prstGeom>
        </p:spPr>
      </p:pic>
      <p:sp>
        <p:nvSpPr>
          <p:cNvPr id="18" name="Rounded Rectangle 19"/>
          <p:cNvSpPr/>
          <p:nvPr/>
        </p:nvSpPr>
        <p:spPr>
          <a:xfrm>
            <a:off x="4039437" y="2598609"/>
            <a:ext cx="2877984" cy="11521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Provide the correct journal’s title and editor’s name</a:t>
            </a:r>
            <a:endParaRPr lang="en-US" sz="2400" b="1" dirty="0"/>
          </a:p>
        </p:txBody>
      </p:sp>
      <p:sp>
        <p:nvSpPr>
          <p:cNvPr id="13" name="Carré corné 12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18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1348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980729"/>
            <a:ext cx="7488832" cy="1470025"/>
          </a:xfrm>
        </p:spPr>
        <p:txBody>
          <a:bodyPr/>
          <a:lstStyle/>
          <a:p>
            <a:pPr marL="809625" indent="-809625" algn="l"/>
            <a:r>
              <a:rPr lang="fr-CH" dirty="0"/>
              <a:t>3</a:t>
            </a:r>
            <a:r>
              <a:rPr lang="fr-CH" dirty="0" smtClean="0"/>
              <a:t>.2 </a:t>
            </a:r>
            <a:r>
              <a:rPr lang="fr-CH" dirty="0" err="1" smtClean="0"/>
              <a:t>Understanding</a:t>
            </a:r>
            <a:r>
              <a:rPr lang="fr-CH" dirty="0" smtClean="0"/>
              <a:t> the </a:t>
            </a:r>
            <a:r>
              <a:rPr lang="fr-CH" dirty="0" err="1" smtClean="0"/>
              <a:t>peer</a:t>
            </a:r>
            <a:r>
              <a:rPr lang="fr-CH" dirty="0" smtClean="0"/>
              <a:t> </a:t>
            </a:r>
            <a:r>
              <a:rPr lang="fr-CH" dirty="0" err="1" smtClean="0"/>
              <a:t>review</a:t>
            </a:r>
            <a:r>
              <a:rPr lang="fr-CH" dirty="0" smtClean="0"/>
              <a:t> </a:t>
            </a:r>
            <a:r>
              <a:rPr lang="fr-CH" dirty="0" err="1" smtClean="0"/>
              <a:t>process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636912"/>
            <a:ext cx="6855316" cy="3001888"/>
          </a:xfrm>
        </p:spPr>
        <p:txBody>
          <a:bodyPr>
            <a:normAutofit/>
          </a:bodyPr>
          <a:lstStyle/>
          <a:p>
            <a:pPr algn="l"/>
            <a:r>
              <a:rPr lang="fr-CH" sz="4000" dirty="0">
                <a:solidFill>
                  <a:schemeClr val="tx1"/>
                </a:solidFill>
                <a:latin typeface="+mj-lt"/>
              </a:rPr>
              <a:t>Section </a:t>
            </a:r>
            <a:r>
              <a:rPr lang="fr-CH" sz="4000" dirty="0" smtClean="0">
                <a:solidFill>
                  <a:schemeClr val="tx1"/>
                </a:solidFill>
                <a:latin typeface="+mj-lt"/>
              </a:rPr>
              <a:t>objective</a:t>
            </a:r>
            <a:endParaRPr lang="fr-CH" sz="4000" dirty="0">
              <a:solidFill>
                <a:schemeClr val="tx1"/>
              </a:solidFill>
              <a:latin typeface="+mj-lt"/>
            </a:endParaRPr>
          </a:p>
          <a:p>
            <a:endParaRPr lang="fr-CH" sz="4000" dirty="0">
              <a:solidFill>
                <a:schemeClr val="tx1"/>
              </a:solidFill>
              <a:latin typeface="+mj-lt"/>
            </a:endParaRPr>
          </a:p>
          <a:p>
            <a:pPr marL="457145" indent="-457145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have an overall view of the traditional peer review process and its variants.</a:t>
            </a: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endParaRPr lang="fr-CH" dirty="0" smtClean="0">
              <a:latin typeface="+mj-lt"/>
            </a:endParaRPr>
          </a:p>
          <a:p>
            <a:endParaRPr lang="fr-CH" dirty="0"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37312"/>
            <a:ext cx="1102738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31" y="6237312"/>
            <a:ext cx="1117143" cy="540000"/>
          </a:xfrm>
          <a:prstGeom prst="rect">
            <a:avLst/>
          </a:prstGeom>
        </p:spPr>
      </p:pic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9440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7017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From</a:t>
            </a:r>
            <a:r>
              <a:rPr lang="fr-CH" sz="3600" dirty="0" smtClean="0"/>
              <a:t> </a:t>
            </a:r>
            <a:r>
              <a:rPr lang="fr-CH" sz="3600" dirty="0" err="1" smtClean="0"/>
              <a:t>preprint</a:t>
            </a:r>
            <a:r>
              <a:rPr lang="fr-CH" sz="3600" dirty="0" smtClean="0"/>
              <a:t> to final version</a:t>
            </a:r>
            <a:endParaRPr lang="fr-CH" sz="3600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51821419"/>
              </p:ext>
            </p:extLst>
          </p:nvPr>
        </p:nvGraphicFramePr>
        <p:xfrm>
          <a:off x="495708" y="1615625"/>
          <a:ext cx="7752691" cy="520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789040"/>
            <a:ext cx="420769" cy="38559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814192"/>
            <a:ext cx="420769" cy="385598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14192"/>
            <a:ext cx="420769" cy="385598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1339674" y="388408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 smtClean="0"/>
              <a:t>Your</a:t>
            </a:r>
            <a:r>
              <a:rPr lang="fr-CH" sz="1200" i="1" dirty="0" smtClean="0"/>
              <a:t> content</a:t>
            </a:r>
            <a:endParaRPr lang="fr-CH" sz="1200" i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3840641" y="3745490"/>
            <a:ext cx="222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900" i="1" dirty="0" err="1" smtClean="0"/>
              <a:t>Your</a:t>
            </a:r>
            <a:r>
              <a:rPr lang="fr-CH" sz="900" i="1" dirty="0" smtClean="0"/>
              <a:t> content + </a:t>
            </a:r>
            <a:r>
              <a:rPr lang="fr-CH" sz="900" b="1" i="1" dirty="0" err="1" smtClean="0"/>
              <a:t>additional</a:t>
            </a:r>
            <a:r>
              <a:rPr lang="fr-CH" sz="900" b="1" i="1" dirty="0"/>
              <a:t> </a:t>
            </a:r>
            <a:r>
              <a:rPr lang="fr-CH" sz="900" b="1" i="1" dirty="0" smtClean="0"/>
              <a:t>content </a:t>
            </a:r>
          </a:p>
          <a:p>
            <a:r>
              <a:rPr lang="fr-CH" sz="900" b="1" i="1" dirty="0" err="1" smtClean="0"/>
              <a:t>based</a:t>
            </a:r>
            <a:r>
              <a:rPr lang="fr-CH" sz="900" b="1" i="1" dirty="0" smtClean="0"/>
              <a:t> on the </a:t>
            </a:r>
            <a:r>
              <a:rPr lang="fr-CH" sz="900" b="1" i="1" dirty="0" err="1" smtClean="0"/>
              <a:t>reviewers</a:t>
            </a:r>
            <a:r>
              <a:rPr lang="fr-CH" sz="900" b="1" i="1" dirty="0" smtClean="0"/>
              <a:t>’ </a:t>
            </a:r>
            <a:r>
              <a:rPr lang="fr-CH" sz="900" b="1" i="1" dirty="0" err="1" smtClean="0"/>
              <a:t>comments</a:t>
            </a:r>
            <a:endParaRPr lang="fr-CH" sz="900" b="1" i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432929" y="3739346"/>
            <a:ext cx="181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 err="1" smtClean="0"/>
              <a:t>Your</a:t>
            </a:r>
            <a:r>
              <a:rPr lang="fr-CH" sz="1200" i="1" dirty="0" smtClean="0"/>
              <a:t> content </a:t>
            </a:r>
            <a:r>
              <a:rPr lang="fr-CH" sz="1200" i="1" dirty="0" err="1" smtClean="0"/>
              <a:t>reviewed</a:t>
            </a:r>
            <a:r>
              <a:rPr lang="fr-CH" sz="1200" i="1" dirty="0" smtClean="0"/>
              <a:t> + </a:t>
            </a:r>
            <a:r>
              <a:rPr lang="fr-CH" sz="1200" b="1" i="1" dirty="0" smtClean="0"/>
              <a:t>laid out by the </a:t>
            </a:r>
            <a:r>
              <a:rPr lang="fr-CH" sz="1200" b="1" i="1" dirty="0" err="1" smtClean="0"/>
              <a:t>publisher</a:t>
            </a:r>
            <a:endParaRPr lang="fr-CH" sz="1200" b="1" i="1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3188399" y="3120065"/>
            <a:ext cx="0" cy="1842070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2416322" y="4982777"/>
            <a:ext cx="1575049" cy="122413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b="1" dirty="0" smtClean="0">
              <a:solidFill>
                <a:schemeClr val="tx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6451" y="5307304"/>
            <a:ext cx="1077933" cy="57507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925960" y="2780928"/>
            <a:ext cx="570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400" dirty="0" smtClean="0">
                <a:solidFill>
                  <a:srgbClr val="FFFF00"/>
                </a:solidFill>
              </a:rPr>
              <a:t>●</a:t>
            </a:r>
            <a:endParaRPr lang="fr-CH" sz="4400" dirty="0">
              <a:solidFill>
                <a:srgbClr val="FFFF00"/>
              </a:solidFill>
            </a:endParaRPr>
          </a:p>
        </p:txBody>
      </p:sp>
      <p:sp>
        <p:nvSpPr>
          <p:cNvPr id="17" name="Carré corné 1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/>
          <p:cNvSpPr txBox="1"/>
          <p:nvPr/>
        </p:nvSpPr>
        <p:spPr>
          <a:xfrm>
            <a:off x="8389440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373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15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à coins arrondis 16"/>
          <p:cNvSpPr/>
          <p:nvPr/>
        </p:nvSpPr>
        <p:spPr>
          <a:xfrm>
            <a:off x="3434349" y="5003725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à coins arrondis 17"/>
          <p:cNvSpPr/>
          <p:nvPr/>
        </p:nvSpPr>
        <p:spPr>
          <a:xfrm>
            <a:off x="5703390" y="3303344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à coins arrondis 9"/>
          <p:cNvSpPr/>
          <p:nvPr/>
        </p:nvSpPr>
        <p:spPr>
          <a:xfrm>
            <a:off x="1220990" y="3288666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ZoneTexte 1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Traditional</a:t>
            </a:r>
            <a:r>
              <a:rPr lang="fr-CH" sz="3600" dirty="0" smtClean="0"/>
              <a:t> </a:t>
            </a:r>
            <a:r>
              <a:rPr lang="fr-CH" sz="3600" dirty="0" err="1" smtClean="0"/>
              <a:t>peer</a:t>
            </a:r>
            <a:r>
              <a:rPr lang="fr-CH" sz="3600" dirty="0" smtClean="0"/>
              <a:t> </a:t>
            </a:r>
            <a:r>
              <a:rPr lang="fr-CH" sz="3600" dirty="0" err="1" smtClean="0"/>
              <a:t>reviewing</a:t>
            </a:r>
            <a:endParaRPr lang="fr-CH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71699" y="3602618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Authors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970634" y="530299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Reviewers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6311387" y="3599113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Editor</a:t>
            </a:r>
            <a:endParaRPr lang="fr-CH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3127" y="3586537"/>
            <a:ext cx="1152128" cy="3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686060" y="3968445"/>
            <a:ext cx="11739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à coins arrondis 81"/>
          <p:cNvSpPr/>
          <p:nvPr/>
        </p:nvSpPr>
        <p:spPr>
          <a:xfrm>
            <a:off x="4860032" y="1854211"/>
            <a:ext cx="4032448" cy="921649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Editor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knows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  <a:r>
              <a:rPr lang="fr-CH" dirty="0" smtClean="0">
                <a:solidFill>
                  <a:schemeClr val="tx1"/>
                </a:solidFill>
              </a:rPr>
              <a:t>           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330158" y="1340768"/>
            <a:ext cx="201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SINGLE BLIND </a:t>
            </a:r>
          </a:p>
        </p:txBody>
      </p:sp>
      <p:sp>
        <p:nvSpPr>
          <p:cNvPr id="84" name="Rectangle à coins arrondis 83"/>
          <p:cNvSpPr/>
          <p:nvPr/>
        </p:nvSpPr>
        <p:spPr>
          <a:xfrm>
            <a:off x="251520" y="1849306"/>
            <a:ext cx="4464495" cy="9216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600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73" y="2144391"/>
            <a:ext cx="607997" cy="331478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82208"/>
            <a:ext cx="607997" cy="324366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393" y="2334528"/>
            <a:ext cx="607997" cy="324366"/>
          </a:xfrm>
          <a:prstGeom prst="rect">
            <a:avLst/>
          </a:prstGeom>
        </p:spPr>
      </p:pic>
      <p:cxnSp>
        <p:nvCxnSpPr>
          <p:cNvPr id="88" name="Connecteur droit avec flèche 87"/>
          <p:cNvCxnSpPr/>
          <p:nvPr/>
        </p:nvCxnSpPr>
        <p:spPr>
          <a:xfrm flipV="1">
            <a:off x="6089990" y="4365130"/>
            <a:ext cx="504057" cy="4142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flipH="1">
            <a:off x="5868144" y="4660026"/>
            <a:ext cx="1099852" cy="922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96" y="3424354"/>
            <a:ext cx="607997" cy="324366"/>
          </a:xfrm>
          <a:prstGeom prst="rect">
            <a:avLst/>
          </a:prstGeom>
        </p:spPr>
      </p:pic>
      <p:pic>
        <p:nvPicPr>
          <p:cNvPr id="96" name="Imag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08" y="3783779"/>
            <a:ext cx="607997" cy="324366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95" y="4844068"/>
            <a:ext cx="607997" cy="324366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51" y="4292766"/>
            <a:ext cx="607997" cy="324366"/>
          </a:xfrm>
          <a:prstGeom prst="rect">
            <a:avLst/>
          </a:prstGeom>
        </p:spPr>
      </p:pic>
      <p:cxnSp>
        <p:nvCxnSpPr>
          <p:cNvPr id="103" name="Connecteur droit avec flèche 102"/>
          <p:cNvCxnSpPr/>
          <p:nvPr/>
        </p:nvCxnSpPr>
        <p:spPr>
          <a:xfrm flipH="1" flipV="1">
            <a:off x="1679357" y="4365130"/>
            <a:ext cx="1093876" cy="12178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524398" y="4655516"/>
            <a:ext cx="576066" cy="6370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Imag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07" y="5582942"/>
            <a:ext cx="607997" cy="324366"/>
          </a:xfrm>
          <a:prstGeom prst="rect">
            <a:avLst/>
          </a:prstGeom>
        </p:spPr>
      </p:pic>
      <p:pic>
        <p:nvPicPr>
          <p:cNvPr id="111" name="Imag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5" y="4300392"/>
            <a:ext cx="607997" cy="331478"/>
          </a:xfrm>
          <a:prstGeom prst="rect">
            <a:avLst/>
          </a:prstGeom>
        </p:spPr>
      </p:pic>
      <p:sp>
        <p:nvSpPr>
          <p:cNvPr id="27" name="Carré corné 2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/>
          <p:cNvSpPr txBox="1"/>
          <p:nvPr/>
        </p:nvSpPr>
        <p:spPr>
          <a:xfrm>
            <a:off x="8389440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635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 animBg="1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à coins arrondis 26"/>
          <p:cNvSpPr/>
          <p:nvPr/>
        </p:nvSpPr>
        <p:spPr>
          <a:xfrm>
            <a:off x="228645" y="1824080"/>
            <a:ext cx="4968551" cy="93610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</p:txBody>
      </p:sp>
      <p:sp>
        <p:nvSpPr>
          <p:cNvPr id="28" name="Rectangle à coins arrondis 27"/>
          <p:cNvSpPr/>
          <p:nvPr/>
        </p:nvSpPr>
        <p:spPr>
          <a:xfrm>
            <a:off x="5269205" y="1831307"/>
            <a:ext cx="3756059" cy="921649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600" b="1" dirty="0" smtClean="0">
                <a:solidFill>
                  <a:schemeClr val="tx1"/>
                </a:solidFill>
              </a:rPr>
              <a:t>	Editor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knows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  <a:r>
              <a:rPr lang="fr-CH" dirty="0" smtClean="0">
                <a:solidFill>
                  <a:schemeClr val="tx1"/>
                </a:solidFill>
              </a:rPr>
              <a:t>           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434349" y="5003725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à coins arrondis 17"/>
          <p:cNvSpPr/>
          <p:nvPr/>
        </p:nvSpPr>
        <p:spPr>
          <a:xfrm>
            <a:off x="5703390" y="3303344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à coins arrondis 9"/>
          <p:cNvSpPr/>
          <p:nvPr/>
        </p:nvSpPr>
        <p:spPr>
          <a:xfrm>
            <a:off x="1220990" y="3288666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ZoneTexte 1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Traditional</a:t>
            </a:r>
            <a:r>
              <a:rPr lang="fr-CH" sz="3600" dirty="0" smtClean="0"/>
              <a:t> </a:t>
            </a:r>
            <a:r>
              <a:rPr lang="fr-CH" sz="3600" dirty="0" err="1" smtClean="0"/>
              <a:t>peer</a:t>
            </a:r>
            <a:r>
              <a:rPr lang="fr-CH" sz="3600" dirty="0" smtClean="0"/>
              <a:t> </a:t>
            </a:r>
            <a:r>
              <a:rPr lang="fr-CH" sz="3600" dirty="0" err="1" smtClean="0"/>
              <a:t>reviewing</a:t>
            </a:r>
            <a:endParaRPr lang="fr-CH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71699" y="3602618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Authors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970634" y="530299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Reviewers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6311387" y="3599113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Editor</a:t>
            </a:r>
            <a:endParaRPr lang="fr-CH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3127" y="3586537"/>
            <a:ext cx="1152128" cy="3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686060" y="3968445"/>
            <a:ext cx="11739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330158" y="1340768"/>
            <a:ext cx="258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smtClean="0"/>
              <a:t>DOUBLE </a:t>
            </a:r>
            <a:r>
              <a:rPr lang="fr-CH" sz="2400" b="1" dirty="0"/>
              <a:t>BLIND </a:t>
            </a: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1" y="1960653"/>
            <a:ext cx="607997" cy="331478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45" y="2129949"/>
            <a:ext cx="607997" cy="324366"/>
          </a:xfrm>
          <a:prstGeom prst="rect">
            <a:avLst/>
          </a:prstGeom>
        </p:spPr>
      </p:pic>
      <p:cxnSp>
        <p:nvCxnSpPr>
          <p:cNvPr id="88" name="Connecteur droit avec flèche 87"/>
          <p:cNvCxnSpPr/>
          <p:nvPr/>
        </p:nvCxnSpPr>
        <p:spPr>
          <a:xfrm flipV="1">
            <a:off x="6089990" y="4365130"/>
            <a:ext cx="504057" cy="4142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flipH="1">
            <a:off x="5868144" y="4660026"/>
            <a:ext cx="1099852" cy="922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96" y="3424354"/>
            <a:ext cx="607997" cy="324366"/>
          </a:xfrm>
          <a:prstGeom prst="rect">
            <a:avLst/>
          </a:prstGeom>
        </p:spPr>
      </p:pic>
      <p:pic>
        <p:nvPicPr>
          <p:cNvPr id="96" name="Imag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08" y="3783779"/>
            <a:ext cx="607997" cy="324366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95" y="4844068"/>
            <a:ext cx="607997" cy="324366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51" y="4292766"/>
            <a:ext cx="607997" cy="324366"/>
          </a:xfrm>
          <a:prstGeom prst="rect">
            <a:avLst/>
          </a:prstGeom>
        </p:spPr>
      </p:pic>
      <p:cxnSp>
        <p:nvCxnSpPr>
          <p:cNvPr id="103" name="Connecteur droit avec flèche 102"/>
          <p:cNvCxnSpPr/>
          <p:nvPr/>
        </p:nvCxnSpPr>
        <p:spPr>
          <a:xfrm flipH="1" flipV="1">
            <a:off x="1679357" y="4365130"/>
            <a:ext cx="974965" cy="10800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524398" y="4655516"/>
            <a:ext cx="576066" cy="6370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5" y="4300392"/>
            <a:ext cx="607997" cy="331478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1" y="2334528"/>
            <a:ext cx="607997" cy="331478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65" y="5485450"/>
            <a:ext cx="607997" cy="331478"/>
          </a:xfrm>
          <a:prstGeom prst="rect">
            <a:avLst/>
          </a:prstGeom>
        </p:spPr>
      </p:pic>
      <p:sp>
        <p:nvSpPr>
          <p:cNvPr id="31" name="Carré corné 3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ZoneTexte 31"/>
          <p:cNvSpPr txBox="1"/>
          <p:nvPr/>
        </p:nvSpPr>
        <p:spPr>
          <a:xfrm>
            <a:off x="8389440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3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34949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 animBg="1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à coins arrondis 26"/>
          <p:cNvSpPr/>
          <p:nvPr/>
        </p:nvSpPr>
        <p:spPr>
          <a:xfrm>
            <a:off x="398073" y="1802433"/>
            <a:ext cx="5414516" cy="1199082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CH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</a:t>
            </a:r>
            <a:r>
              <a:rPr lang="fr-CH" sz="1600" b="1" dirty="0" err="1" smtClean="0">
                <a:solidFill>
                  <a:schemeClr val="tx1"/>
                </a:solidFill>
              </a:rPr>
              <a:t>Reviewers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  <a:p>
            <a:pPr>
              <a:lnSpc>
                <a:spcPct val="150000"/>
              </a:lnSpc>
            </a:pPr>
            <a:r>
              <a:rPr lang="fr-CH" sz="1600" b="1" dirty="0" smtClean="0">
                <a:solidFill>
                  <a:schemeClr val="tx1"/>
                </a:solidFill>
              </a:rPr>
              <a:t>	Editor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doesn’t</a:t>
            </a:r>
            <a:r>
              <a:rPr lang="fr-CH" sz="1600" dirty="0" smtClean="0">
                <a:solidFill>
                  <a:schemeClr val="tx1"/>
                </a:solidFill>
              </a:rPr>
              <a:t> know </a:t>
            </a:r>
            <a:r>
              <a:rPr lang="fr-CH" sz="1600" dirty="0" err="1" smtClean="0">
                <a:solidFill>
                  <a:schemeClr val="tx1"/>
                </a:solidFill>
              </a:rPr>
              <a:t>who</a:t>
            </a:r>
            <a:r>
              <a:rPr lang="fr-CH" sz="1600" dirty="0" smtClean="0">
                <a:solidFill>
                  <a:schemeClr val="tx1"/>
                </a:solidFill>
              </a:rPr>
              <a:t> </a:t>
            </a:r>
            <a:r>
              <a:rPr lang="fr-CH" sz="1600" dirty="0" err="1" smtClean="0">
                <a:solidFill>
                  <a:schemeClr val="tx1"/>
                </a:solidFill>
              </a:rPr>
              <a:t>authors</a:t>
            </a:r>
            <a:r>
              <a:rPr lang="fr-CH" sz="1600" dirty="0" smtClean="0">
                <a:solidFill>
                  <a:schemeClr val="tx1"/>
                </a:solidFill>
              </a:rPr>
              <a:t> are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434349" y="5003725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à coins arrondis 17"/>
          <p:cNvSpPr/>
          <p:nvPr/>
        </p:nvSpPr>
        <p:spPr>
          <a:xfrm>
            <a:off x="5703390" y="3303344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à coins arrondis 9"/>
          <p:cNvSpPr/>
          <p:nvPr/>
        </p:nvSpPr>
        <p:spPr>
          <a:xfrm>
            <a:off x="1220990" y="3288666"/>
            <a:ext cx="2160240" cy="9678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ZoneTexte 1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Traditional</a:t>
            </a:r>
            <a:r>
              <a:rPr lang="fr-CH" sz="3600" dirty="0" smtClean="0"/>
              <a:t> </a:t>
            </a:r>
            <a:r>
              <a:rPr lang="fr-CH" sz="3600" dirty="0" err="1" smtClean="0"/>
              <a:t>peer</a:t>
            </a:r>
            <a:r>
              <a:rPr lang="fr-CH" sz="3600" dirty="0" smtClean="0"/>
              <a:t> </a:t>
            </a:r>
            <a:r>
              <a:rPr lang="fr-CH" sz="3600" dirty="0" err="1" smtClean="0"/>
              <a:t>reviewing</a:t>
            </a:r>
            <a:endParaRPr lang="fr-CH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871699" y="3602618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Authors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970634" y="530299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Reviewers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6311387" y="3599113"/>
            <a:ext cx="93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Editor</a:t>
            </a:r>
            <a:endParaRPr lang="fr-CH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3127" y="3586537"/>
            <a:ext cx="1152128" cy="35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686060" y="3968445"/>
            <a:ext cx="11739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330158" y="1340768"/>
            <a:ext cx="201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smtClean="0"/>
              <a:t>TRIPLE </a:t>
            </a:r>
            <a:r>
              <a:rPr lang="fr-CH" sz="2400" b="1" dirty="0"/>
              <a:t>BLIND </a:t>
            </a: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7" y="1837998"/>
            <a:ext cx="607997" cy="331478"/>
          </a:xfrm>
          <a:prstGeom prst="rect">
            <a:avLst/>
          </a:prstGeom>
        </p:spPr>
      </p:pic>
      <p:cxnSp>
        <p:nvCxnSpPr>
          <p:cNvPr id="88" name="Connecteur droit avec flèche 87"/>
          <p:cNvCxnSpPr/>
          <p:nvPr/>
        </p:nvCxnSpPr>
        <p:spPr>
          <a:xfrm flipV="1">
            <a:off x="6089990" y="4365130"/>
            <a:ext cx="504057" cy="4142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flipH="1">
            <a:off x="5868144" y="4660026"/>
            <a:ext cx="1099852" cy="922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96" y="3424354"/>
            <a:ext cx="607997" cy="324366"/>
          </a:xfrm>
          <a:prstGeom prst="rect">
            <a:avLst/>
          </a:prstGeom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95" y="4844068"/>
            <a:ext cx="607997" cy="324366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51" y="4292766"/>
            <a:ext cx="607997" cy="324366"/>
          </a:xfrm>
          <a:prstGeom prst="rect">
            <a:avLst/>
          </a:prstGeom>
        </p:spPr>
      </p:pic>
      <p:cxnSp>
        <p:nvCxnSpPr>
          <p:cNvPr id="103" name="Connecteur droit avec flèche 102"/>
          <p:cNvCxnSpPr/>
          <p:nvPr/>
        </p:nvCxnSpPr>
        <p:spPr>
          <a:xfrm flipH="1" flipV="1">
            <a:off x="1679358" y="4365131"/>
            <a:ext cx="974964" cy="10800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2524398" y="4655516"/>
            <a:ext cx="576066" cy="6370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5" y="4300392"/>
            <a:ext cx="607997" cy="33147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7" y="2236235"/>
            <a:ext cx="607997" cy="331478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7" y="2612929"/>
            <a:ext cx="607997" cy="331478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17" y="5485450"/>
            <a:ext cx="607997" cy="331478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5" y="3806211"/>
            <a:ext cx="607997" cy="331478"/>
          </a:xfrm>
          <a:prstGeom prst="rect">
            <a:avLst/>
          </a:prstGeom>
        </p:spPr>
      </p:pic>
      <p:sp>
        <p:nvSpPr>
          <p:cNvPr id="26" name="Carré corné 2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ZoneTexte 31"/>
          <p:cNvSpPr txBox="1"/>
          <p:nvPr/>
        </p:nvSpPr>
        <p:spPr>
          <a:xfrm>
            <a:off x="8389440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4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27672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 animBg="1"/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Variants</a:t>
            </a:r>
            <a:r>
              <a:rPr lang="fr-CH" sz="3600" dirty="0" smtClean="0"/>
              <a:t>: </a:t>
            </a:r>
            <a:r>
              <a:rPr lang="fr-CH" sz="3600" dirty="0" smtClean="0">
                <a:solidFill>
                  <a:srgbClr val="00B0F0"/>
                </a:solidFill>
              </a:rPr>
              <a:t>open</a:t>
            </a:r>
            <a:r>
              <a:rPr lang="fr-CH" sz="3600" dirty="0" smtClean="0"/>
              <a:t> </a:t>
            </a:r>
            <a:r>
              <a:rPr lang="fr-CH" sz="3600" dirty="0" err="1" smtClean="0"/>
              <a:t>peer</a:t>
            </a:r>
            <a:r>
              <a:rPr lang="fr-CH" sz="3600" dirty="0" smtClean="0"/>
              <a:t> </a:t>
            </a:r>
            <a:r>
              <a:rPr lang="fr-CH" sz="3600" dirty="0" err="1" smtClean="0"/>
              <a:t>review</a:t>
            </a:r>
            <a:endParaRPr lang="fr-CH" sz="3600" dirty="0"/>
          </a:p>
        </p:txBody>
      </p:sp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5</a:t>
            </a:r>
            <a:endParaRPr lang="fr-CH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1340768"/>
            <a:ext cx="612068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 err="1" smtClean="0"/>
              <a:t>Author</a:t>
            </a:r>
            <a:r>
              <a:rPr lang="fr-CH" dirty="0" smtClean="0"/>
              <a:t> </a:t>
            </a:r>
            <a:r>
              <a:rPr lang="fr-CH" dirty="0"/>
              <a:t>– </a:t>
            </a:r>
            <a:r>
              <a:rPr lang="fr-CH" dirty="0" err="1" smtClean="0"/>
              <a:t>reviewers</a:t>
            </a:r>
            <a:r>
              <a:rPr lang="fr-CH" dirty="0" smtClean="0"/>
              <a:t> </a:t>
            </a:r>
            <a:r>
              <a:rPr lang="fr-CH" dirty="0"/>
              <a:t>– editor are </a:t>
            </a:r>
            <a:r>
              <a:rPr lang="fr-CH" dirty="0" err="1"/>
              <a:t>known</a:t>
            </a:r>
            <a:r>
              <a:rPr lang="fr-CH" dirty="0"/>
              <a:t> to </a:t>
            </a:r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other</a:t>
            </a:r>
            <a:r>
              <a:rPr lang="fr-CH" dirty="0"/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/>
              <a:t>Article </a:t>
            </a:r>
            <a:r>
              <a:rPr lang="fr-CH" dirty="0" err="1"/>
              <a:t>available</a:t>
            </a:r>
            <a:r>
              <a:rPr lang="fr-CH" dirty="0"/>
              <a:t> online </a:t>
            </a:r>
            <a:r>
              <a:rPr lang="fr-CH" dirty="0" err="1"/>
              <a:t>before</a:t>
            </a:r>
            <a:r>
              <a:rPr lang="fr-CH" dirty="0"/>
              <a:t> the </a:t>
            </a:r>
            <a:r>
              <a:rPr lang="fr-CH" dirty="0" err="1"/>
              <a:t>review</a:t>
            </a:r>
            <a:r>
              <a:rPr lang="fr-CH" dirty="0"/>
              <a:t> </a:t>
            </a:r>
            <a:r>
              <a:rPr lang="fr-CH" dirty="0" err="1" smtClean="0"/>
              <a:t>process</a:t>
            </a:r>
            <a:r>
              <a:rPr lang="fr-CH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 err="1" smtClean="0"/>
              <a:t>Reviewers</a:t>
            </a:r>
            <a:r>
              <a:rPr lang="fr-CH" dirty="0" smtClean="0"/>
              <a:t>’ </a:t>
            </a:r>
            <a:r>
              <a:rPr lang="fr-CH" dirty="0"/>
              <a:t>reports are </a:t>
            </a:r>
            <a:r>
              <a:rPr lang="fr-CH" dirty="0" err="1" smtClean="0"/>
              <a:t>disclosed</a:t>
            </a:r>
            <a:r>
              <a:rPr lang="fr-CH" dirty="0" smtClean="0"/>
              <a:t> </a:t>
            </a:r>
            <a:r>
              <a:rPr lang="fr-CH" dirty="0" err="1" smtClean="0"/>
              <a:t>along</a:t>
            </a:r>
            <a:r>
              <a:rPr lang="fr-CH" dirty="0" smtClean="0"/>
              <a:t> the article.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 smtClean="0"/>
              <a:t>Versions are </a:t>
            </a:r>
            <a:r>
              <a:rPr lang="fr-CH" dirty="0" err="1" smtClean="0"/>
              <a:t>available</a:t>
            </a:r>
            <a:r>
              <a:rPr lang="fr-CH" dirty="0" smtClean="0"/>
              <a:t> online.</a:t>
            </a:r>
          </a:p>
          <a:p>
            <a:endParaRPr lang="fr-CH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2051720" y="3645024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Examples</a:t>
            </a:r>
            <a:r>
              <a:rPr lang="fr-CH" dirty="0" smtClean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 smtClean="0"/>
              <a:t>BMC </a:t>
            </a:r>
            <a:r>
              <a:rPr lang="fr-CH" dirty="0" err="1"/>
              <a:t>Pharmacology</a:t>
            </a:r>
            <a:r>
              <a:rPr lang="fr-CH" dirty="0"/>
              <a:t> and </a:t>
            </a:r>
            <a:r>
              <a:rPr lang="fr-CH" dirty="0" err="1" smtClean="0"/>
              <a:t>Toxicology</a:t>
            </a:r>
            <a:endParaRPr lang="fr-CH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CH" dirty="0" smtClean="0"/>
              <a:t>F1000 </a:t>
            </a:r>
            <a:r>
              <a:rPr lang="fr-CH" dirty="0" err="1"/>
              <a:t>R</a:t>
            </a:r>
            <a:r>
              <a:rPr lang="fr-CH" dirty="0" err="1" smtClean="0"/>
              <a:t>esearch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637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/>
          <a:stretch/>
        </p:blipFill>
        <p:spPr bwMode="auto">
          <a:xfrm>
            <a:off x="3397267" y="2555771"/>
            <a:ext cx="5855253" cy="3474649"/>
          </a:xfrm>
          <a:prstGeom prst="rect">
            <a:avLst/>
          </a:prstGeom>
          <a:noFill/>
          <a:ln w="127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4222869" cy="4176464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74389" y="116632"/>
            <a:ext cx="4509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i="1" dirty="0" smtClean="0">
                <a:solidFill>
                  <a:srgbClr val="0070C0"/>
                </a:solidFill>
              </a:rPr>
              <a:t>Ex.1: BMC </a:t>
            </a:r>
            <a:r>
              <a:rPr lang="fr-CH" b="1" i="1" dirty="0" err="1">
                <a:solidFill>
                  <a:srgbClr val="0070C0"/>
                </a:solidFill>
              </a:rPr>
              <a:t>Pharmacology</a:t>
            </a:r>
            <a:r>
              <a:rPr lang="fr-CH" b="1" i="1" dirty="0">
                <a:solidFill>
                  <a:srgbClr val="0070C0"/>
                </a:solidFill>
              </a:rPr>
              <a:t> </a:t>
            </a:r>
            <a:r>
              <a:rPr lang="fr-CH" b="1" i="1" dirty="0" smtClean="0">
                <a:solidFill>
                  <a:srgbClr val="0070C0"/>
                </a:solidFill>
              </a:rPr>
              <a:t>and </a:t>
            </a:r>
            <a:r>
              <a:rPr lang="fr-CH" b="1" i="1" dirty="0" err="1" smtClean="0">
                <a:solidFill>
                  <a:srgbClr val="0070C0"/>
                </a:solidFill>
              </a:rPr>
              <a:t>Toxicology</a:t>
            </a:r>
            <a:endParaRPr lang="fr-CH" i="1" dirty="0"/>
          </a:p>
        </p:txBody>
      </p:sp>
      <p:sp>
        <p:nvSpPr>
          <p:cNvPr id="3" name="Rectangle 2"/>
          <p:cNvSpPr/>
          <p:nvPr/>
        </p:nvSpPr>
        <p:spPr>
          <a:xfrm>
            <a:off x="2994912" y="6104329"/>
            <a:ext cx="218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i="1" dirty="0" smtClean="0">
                <a:solidFill>
                  <a:srgbClr val="00B050"/>
                </a:solidFill>
              </a:rPr>
              <a:t>Ex.2: F1000 </a:t>
            </a:r>
            <a:r>
              <a:rPr lang="fr-CH" b="1" i="1" dirty="0" err="1" smtClean="0">
                <a:solidFill>
                  <a:srgbClr val="00B050"/>
                </a:solidFill>
              </a:rPr>
              <a:t>Research</a:t>
            </a:r>
            <a:endParaRPr lang="fr-CH" i="1" dirty="0"/>
          </a:p>
        </p:txBody>
      </p:sp>
      <p:sp>
        <p:nvSpPr>
          <p:cNvPr id="6" name="Carré corné 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6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0437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3407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CH" dirty="0" smtClean="0"/>
              <a:t>Public </a:t>
            </a:r>
            <a:r>
              <a:rPr lang="fr-CH" dirty="0" err="1" smtClean="0"/>
              <a:t>commenting</a:t>
            </a:r>
            <a:r>
              <a:rPr lang="fr-CH" dirty="0" smtClean="0"/>
              <a:t> online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Variants</a:t>
            </a:r>
            <a:r>
              <a:rPr lang="fr-CH" sz="3600" dirty="0" smtClean="0"/>
              <a:t>: </a:t>
            </a:r>
            <a:r>
              <a:rPr lang="fr-CH" sz="3600" dirty="0" smtClean="0">
                <a:solidFill>
                  <a:srgbClr val="00B0F0"/>
                </a:solidFill>
              </a:rPr>
              <a:t>interactive</a:t>
            </a:r>
            <a:r>
              <a:rPr lang="fr-CH" sz="3600" dirty="0" smtClean="0"/>
              <a:t> </a:t>
            </a:r>
            <a:r>
              <a:rPr lang="fr-CH" sz="3600" dirty="0" err="1" smtClean="0"/>
              <a:t>peer</a:t>
            </a:r>
            <a:r>
              <a:rPr lang="fr-CH" sz="3600" dirty="0" smtClean="0"/>
              <a:t> </a:t>
            </a:r>
            <a:r>
              <a:rPr lang="fr-CH" sz="3600" dirty="0" err="1" smtClean="0"/>
              <a:t>review</a:t>
            </a:r>
            <a:endParaRPr lang="fr-CH" sz="3600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187015" cy="3879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938901" y="6222209"/>
            <a:ext cx="442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 smtClean="0"/>
              <a:t>Ex.3: </a:t>
            </a:r>
            <a:r>
              <a:rPr lang="fr-CH" b="1" i="1" dirty="0" err="1" smtClean="0"/>
              <a:t>Atmospheric</a:t>
            </a:r>
            <a:r>
              <a:rPr lang="fr-CH" b="1" i="1" dirty="0" smtClean="0"/>
              <a:t> </a:t>
            </a:r>
            <a:r>
              <a:rPr lang="fr-CH" b="1" i="1" dirty="0" err="1" smtClean="0"/>
              <a:t>Chemistry</a:t>
            </a:r>
            <a:r>
              <a:rPr lang="fr-CH" b="1" i="1" dirty="0" smtClean="0"/>
              <a:t> and </a:t>
            </a:r>
            <a:r>
              <a:rPr lang="fr-CH" b="1" i="1" dirty="0" err="1" smtClean="0"/>
              <a:t>Physics</a:t>
            </a:r>
            <a:endParaRPr lang="fr-CH" i="1" dirty="0"/>
          </a:p>
          <a:p>
            <a:r>
              <a:rPr lang="fr-CH" dirty="0" smtClean="0"/>
              <a:t> </a:t>
            </a:r>
            <a:endParaRPr lang="fr-CH" dirty="0"/>
          </a:p>
        </p:txBody>
      </p:sp>
      <p:sp>
        <p:nvSpPr>
          <p:cNvPr id="6" name="Carré corné 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7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9431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What </a:t>
            </a:r>
            <a:r>
              <a:rPr lang="en-US" dirty="0" smtClean="0"/>
              <a:t>could you publish?</a:t>
            </a:r>
            <a:br>
              <a:rPr lang="en-US" dirty="0" smtClean="0"/>
            </a:br>
            <a:r>
              <a:rPr lang="en-US" sz="1800" dirty="0" smtClean="0"/>
              <a:t>beside a traditional article</a:t>
            </a:r>
            <a:endParaRPr lang="en-US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2748061"/>
            <a:ext cx="4845224" cy="2769171"/>
          </a:xfrm>
        </p:spPr>
        <p:txBody>
          <a:bodyPr>
            <a:normAutofit lnSpcReduction="10000"/>
          </a:bodyPr>
          <a:lstStyle/>
          <a:p>
            <a:r>
              <a:rPr lang="fr-CH" dirty="0" smtClean="0">
                <a:hlinkClick r:id="rId2"/>
              </a:rPr>
              <a:t>Single observation</a:t>
            </a:r>
            <a:endParaRPr lang="fr-CH" dirty="0" smtClean="0"/>
          </a:p>
          <a:p>
            <a:r>
              <a:rPr lang="fr-CH" dirty="0" smtClean="0">
                <a:hlinkClick r:id="rId3"/>
              </a:rPr>
              <a:t>Notebook</a:t>
            </a:r>
            <a:endParaRPr lang="fr-CH" dirty="0" smtClean="0"/>
          </a:p>
          <a:p>
            <a:r>
              <a:rPr lang="fr-CH" dirty="0" err="1" smtClean="0">
                <a:hlinkClick r:id="rId4"/>
              </a:rPr>
              <a:t>Video</a:t>
            </a:r>
            <a:r>
              <a:rPr lang="fr-CH" dirty="0" smtClean="0">
                <a:hlinkClick r:id="rId4"/>
              </a:rPr>
              <a:t> abstract</a:t>
            </a:r>
            <a:r>
              <a:rPr lang="fr-CH" dirty="0" smtClean="0"/>
              <a:t>/</a:t>
            </a:r>
            <a:r>
              <a:rPr lang="fr-CH" dirty="0" smtClean="0">
                <a:hlinkClick r:id="rId5"/>
              </a:rPr>
              <a:t>journal</a:t>
            </a:r>
            <a:endParaRPr lang="fr-CH" dirty="0" smtClean="0"/>
          </a:p>
          <a:p>
            <a:r>
              <a:rPr lang="fr-CH" smtClean="0">
                <a:hlinkClick r:id="rId6"/>
              </a:rPr>
              <a:t>Data </a:t>
            </a:r>
            <a:r>
              <a:rPr lang="fr-CH" dirty="0" err="1" smtClean="0">
                <a:hlinkClick r:id="rId6"/>
              </a:rPr>
              <a:t>paper</a:t>
            </a:r>
            <a:endParaRPr lang="fr-CH" dirty="0" smtClean="0"/>
          </a:p>
          <a:p>
            <a:r>
              <a:rPr lang="fr-CH" dirty="0" err="1" smtClean="0">
                <a:hlinkClick r:id="rId7"/>
              </a:rPr>
              <a:t>Preprint</a:t>
            </a:r>
            <a:endParaRPr lang="fr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6872"/>
            <a:ext cx="2649885" cy="380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7544985" y="5280552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800" dirty="0" err="1"/>
              <a:t>Journals</a:t>
            </a:r>
            <a:r>
              <a:rPr lang="fr-CH" sz="800" dirty="0"/>
              <a:t>, By Barry </a:t>
            </a:r>
            <a:r>
              <a:rPr lang="fr-CH" sz="800" dirty="0" err="1"/>
              <a:t>Silver</a:t>
            </a:r>
            <a:r>
              <a:rPr lang="fr-CH" sz="800" dirty="0"/>
              <a:t>, CC-BY</a:t>
            </a:r>
          </a:p>
        </p:txBody>
      </p:sp>
      <p:sp>
        <p:nvSpPr>
          <p:cNvPr id="6" name="Carré corné 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ZoneTexte 6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1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3029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err="1" smtClean="0"/>
              <a:t>Variants</a:t>
            </a:r>
            <a:r>
              <a:rPr lang="fr-CH" sz="3600" dirty="0" smtClean="0"/>
              <a:t>: </a:t>
            </a:r>
            <a:r>
              <a:rPr lang="fr-CH" sz="3600" dirty="0" smtClean="0">
                <a:solidFill>
                  <a:srgbClr val="00B0F0"/>
                </a:solidFill>
              </a:rPr>
              <a:t>post-publication</a:t>
            </a:r>
            <a:r>
              <a:rPr lang="fr-CH" sz="3600" dirty="0" smtClean="0"/>
              <a:t> </a:t>
            </a:r>
            <a:r>
              <a:rPr lang="fr-CH" sz="3600" dirty="0" err="1" smtClean="0"/>
              <a:t>review</a:t>
            </a:r>
            <a:endParaRPr lang="fr-CH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8258175" cy="45910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000381" y="6415509"/>
            <a:ext cx="4509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H" b="1" i="1" dirty="0" smtClean="0">
                <a:solidFill>
                  <a:srgbClr val="C00000"/>
                </a:solidFill>
              </a:rPr>
              <a:t>Ex.4: </a:t>
            </a:r>
            <a:r>
              <a:rPr lang="fr-CH" b="1" i="1" dirty="0" err="1" smtClean="0">
                <a:solidFill>
                  <a:srgbClr val="C00000"/>
                </a:solidFill>
              </a:rPr>
              <a:t>PubMed</a:t>
            </a:r>
            <a:r>
              <a:rPr lang="fr-CH" b="1" i="1" dirty="0" smtClean="0">
                <a:solidFill>
                  <a:srgbClr val="C00000"/>
                </a:solidFill>
              </a:rPr>
              <a:t> Commons</a:t>
            </a:r>
            <a:endParaRPr lang="fr-CH" i="1" dirty="0">
              <a:solidFill>
                <a:srgbClr val="C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520" y="141277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H" dirty="0" err="1" smtClean="0"/>
              <a:t>Quicker</a:t>
            </a:r>
            <a:r>
              <a:rPr lang="fr-CH" dirty="0" smtClean="0"/>
              <a:t> and more efficient?</a:t>
            </a:r>
            <a:endParaRPr lang="fr-CH" dirty="0"/>
          </a:p>
        </p:txBody>
      </p:sp>
      <p:sp>
        <p:nvSpPr>
          <p:cNvPr id="7" name="Carré corné 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8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06277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92380" y="1412776"/>
            <a:ext cx="568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Remember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…</a:t>
            </a:r>
          </a:p>
          <a:p>
            <a:pPr lvl="1"/>
            <a:r>
              <a:rPr lang="fr-CH" dirty="0" err="1"/>
              <a:t>t</a:t>
            </a:r>
            <a:r>
              <a:rPr lang="fr-CH" dirty="0" err="1" smtClean="0"/>
              <a:t>here</a:t>
            </a:r>
            <a:r>
              <a:rPr lang="fr-CH" dirty="0" smtClean="0"/>
              <a:t> are </a:t>
            </a:r>
            <a:r>
              <a:rPr lang="fr-CH" dirty="0" err="1" smtClean="0"/>
              <a:t>many</a:t>
            </a:r>
            <a:r>
              <a:rPr lang="fr-CH" dirty="0" smtClean="0"/>
              <a:t> </a:t>
            </a:r>
            <a:r>
              <a:rPr lang="fr-CH" dirty="0" err="1" smtClean="0"/>
              <a:t>ways</a:t>
            </a:r>
            <a:r>
              <a:rPr lang="fr-CH" dirty="0" smtClean="0"/>
              <a:t> to </a:t>
            </a:r>
            <a:r>
              <a:rPr lang="fr-CH" dirty="0" err="1" smtClean="0"/>
              <a:t>perform</a:t>
            </a:r>
            <a:r>
              <a:rPr lang="fr-CH" dirty="0" smtClean="0"/>
              <a:t> </a:t>
            </a:r>
            <a:r>
              <a:rPr lang="fr-CH" dirty="0" err="1" smtClean="0"/>
              <a:t>peer</a:t>
            </a:r>
            <a:r>
              <a:rPr lang="fr-CH" dirty="0" smtClean="0"/>
              <a:t> </a:t>
            </a:r>
            <a:r>
              <a:rPr lang="fr-CH" dirty="0" err="1" smtClean="0"/>
              <a:t>review</a:t>
            </a:r>
            <a:r>
              <a:rPr lang="fr-CH" dirty="0" smtClean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dirty="0" err="1"/>
              <a:t>b</a:t>
            </a:r>
            <a:r>
              <a:rPr lang="fr-CH" dirty="0" err="1" smtClean="0"/>
              <a:t>efore</a:t>
            </a:r>
            <a:r>
              <a:rPr lang="fr-CH" dirty="0" smtClean="0"/>
              <a:t> and/or </a:t>
            </a:r>
            <a:r>
              <a:rPr lang="fr-CH" dirty="0" err="1" smtClean="0"/>
              <a:t>after</a:t>
            </a:r>
            <a:r>
              <a:rPr lang="fr-CH" dirty="0" smtClean="0"/>
              <a:t> online publication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various</a:t>
            </a:r>
            <a:r>
              <a:rPr lang="fr-CH" dirty="0" smtClean="0"/>
              <a:t> </a:t>
            </a:r>
            <a:r>
              <a:rPr lang="fr-CH" dirty="0" err="1" smtClean="0"/>
              <a:t>levels</a:t>
            </a:r>
            <a:r>
              <a:rPr lang="fr-CH" dirty="0" smtClean="0"/>
              <a:t> of </a:t>
            </a:r>
            <a:r>
              <a:rPr lang="fr-CH" dirty="0" err="1" smtClean="0"/>
              <a:t>anonymity</a:t>
            </a:r>
            <a:endParaRPr lang="fr-CH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dirty="0" err="1"/>
              <a:t>w</a:t>
            </a:r>
            <a:r>
              <a:rPr lang="fr-CH" dirty="0" err="1" smtClean="0"/>
              <a:t>ith</a:t>
            </a:r>
            <a:r>
              <a:rPr lang="fr-CH" dirty="0" smtClean="0"/>
              <a:t> </a:t>
            </a:r>
            <a:r>
              <a:rPr lang="fr-CH" dirty="0" err="1" smtClean="0"/>
              <a:t>named</a:t>
            </a:r>
            <a:r>
              <a:rPr lang="fr-CH" dirty="0" smtClean="0"/>
              <a:t> referees or the online </a:t>
            </a:r>
            <a:r>
              <a:rPr lang="fr-CH" dirty="0" err="1" smtClean="0"/>
              <a:t>community</a:t>
            </a:r>
            <a:endParaRPr lang="fr-CH" dirty="0"/>
          </a:p>
        </p:txBody>
      </p:sp>
      <p:sp>
        <p:nvSpPr>
          <p:cNvPr id="3" name="Rectangle 2"/>
          <p:cNvSpPr/>
          <p:nvPr/>
        </p:nvSpPr>
        <p:spPr>
          <a:xfrm>
            <a:off x="427166" y="1381174"/>
            <a:ext cx="5760640" cy="1508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00" y="3068960"/>
            <a:ext cx="3520805" cy="19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71601" y="472896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smtClean="0"/>
              <a:t>Peer </a:t>
            </a:r>
            <a:r>
              <a:rPr lang="fr-CH" sz="3600" dirty="0" err="1" smtClean="0"/>
              <a:t>review</a:t>
            </a:r>
            <a:r>
              <a:rPr lang="fr-CH" sz="3600" dirty="0" smtClean="0"/>
              <a:t> – </a:t>
            </a:r>
            <a:r>
              <a:rPr lang="fr-CH" sz="3600" dirty="0" err="1" smtClean="0"/>
              <a:t>recap</a:t>
            </a:r>
            <a:r>
              <a:rPr lang="fr-CH" sz="3600" dirty="0" smtClean="0"/>
              <a:t> &amp; perspectives</a:t>
            </a:r>
            <a:endParaRPr lang="fr-CH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3336696" y="5262471"/>
            <a:ext cx="4713649" cy="110799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err="1" smtClean="0"/>
              <a:t>What</a:t>
            </a:r>
            <a:r>
              <a:rPr lang="fr-CH" dirty="0" smtClean="0"/>
              <a:t> </a:t>
            </a:r>
            <a:r>
              <a:rPr lang="fr-CH" dirty="0" err="1" smtClean="0"/>
              <a:t>comes</a:t>
            </a:r>
            <a:r>
              <a:rPr lang="fr-CH" dirty="0" smtClean="0"/>
              <a:t> </a:t>
            </a:r>
            <a:r>
              <a:rPr lang="fr-CH" dirty="0" err="1" smtClean="0"/>
              <a:t>next</a:t>
            </a:r>
            <a:r>
              <a:rPr lang="fr-CH" dirty="0" smtClean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CH" dirty="0" smtClean="0"/>
              <a:t>No more </a:t>
            </a:r>
            <a:r>
              <a:rPr lang="fr-CH" dirty="0" err="1" smtClean="0"/>
              <a:t>publishers</a:t>
            </a:r>
            <a:r>
              <a:rPr lang="fr-CH" dirty="0" smtClean="0"/>
              <a:t>?  </a:t>
            </a:r>
            <a:r>
              <a:rPr lang="fr-CH" sz="1200" i="1" dirty="0" smtClean="0"/>
              <a:t>Trish </a:t>
            </a:r>
            <a:r>
              <a:rPr lang="fr-CH" sz="1200" i="1" dirty="0" err="1" smtClean="0"/>
              <a:t>Groves</a:t>
            </a:r>
            <a:r>
              <a:rPr lang="fr-CH" sz="1200" i="1" dirty="0" smtClean="0"/>
              <a:t>, BMJ Open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CH" dirty="0"/>
              <a:t>??? </a:t>
            </a:r>
          </a:p>
          <a:p>
            <a:pPr lvl="1"/>
            <a:endParaRPr lang="fr-CH" sz="1200" i="1" dirty="0"/>
          </a:p>
        </p:txBody>
      </p:sp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9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310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68" y="2380429"/>
            <a:ext cx="904666" cy="6480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3" y="788920"/>
            <a:ext cx="591408" cy="52849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45" y="5872469"/>
            <a:ext cx="488362" cy="43745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436" y="2982650"/>
            <a:ext cx="91391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b="1" dirty="0"/>
          </a:p>
          <a:p>
            <a:endParaRPr lang="fr-CH" sz="1000" b="1" dirty="0" smtClean="0"/>
          </a:p>
          <a:p>
            <a:endParaRPr lang="fr-CH" sz="1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309730" y="3692644"/>
            <a:ext cx="899993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 smtClean="0"/>
          </a:p>
          <a:p>
            <a:endParaRPr lang="fr-CH" sz="1000" dirty="0"/>
          </a:p>
        </p:txBody>
      </p:sp>
      <p:sp>
        <p:nvSpPr>
          <p:cNvPr id="10" name="ZoneTexte 9"/>
          <p:cNvSpPr txBox="1"/>
          <p:nvPr/>
        </p:nvSpPr>
        <p:spPr>
          <a:xfrm>
            <a:off x="5737817" y="2314687"/>
            <a:ext cx="91069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 smtClean="0"/>
          </a:p>
          <a:p>
            <a:endParaRPr lang="fr-CH" sz="1000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6627398" y="4397840"/>
            <a:ext cx="90790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528255" y="5112150"/>
            <a:ext cx="90790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>
              <a:solidFill>
                <a:srgbClr val="00B050"/>
              </a:solidFill>
            </a:endParaRPr>
          </a:p>
          <a:p>
            <a:endParaRPr lang="fr-CH" sz="1000" dirty="0">
              <a:solidFill>
                <a:srgbClr val="00B050"/>
              </a:solidFill>
            </a:endParaRPr>
          </a:p>
          <a:p>
            <a:endParaRPr lang="fr-CH" sz="1000" dirty="0">
              <a:solidFill>
                <a:srgbClr val="00B05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036189" y="1601196"/>
            <a:ext cx="89272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/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 smtClean="0"/>
          </a:p>
        </p:txBody>
      </p:sp>
      <p:sp>
        <p:nvSpPr>
          <p:cNvPr id="22" name="ZoneTexte 21"/>
          <p:cNvSpPr txBox="1"/>
          <p:nvPr/>
        </p:nvSpPr>
        <p:spPr>
          <a:xfrm>
            <a:off x="4780360" y="3022573"/>
            <a:ext cx="95722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b="1" dirty="0" smtClean="0"/>
          </a:p>
          <a:p>
            <a:endParaRPr lang="fr-CH" sz="1000" dirty="0" smtClean="0"/>
          </a:p>
          <a:p>
            <a:endParaRPr lang="fr-CH" sz="1000" dirty="0" smtClean="0"/>
          </a:p>
        </p:txBody>
      </p:sp>
      <p:sp>
        <p:nvSpPr>
          <p:cNvPr id="24" name="ZoneTexte 23"/>
          <p:cNvSpPr txBox="1"/>
          <p:nvPr/>
        </p:nvSpPr>
        <p:spPr>
          <a:xfrm>
            <a:off x="6629917" y="3028318"/>
            <a:ext cx="91391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>
              <a:solidFill>
                <a:srgbClr val="FF0000"/>
              </a:solidFill>
            </a:endParaRPr>
          </a:p>
          <a:p>
            <a:endParaRPr lang="fr-CH" sz="1000" dirty="0" smtClean="0">
              <a:solidFill>
                <a:srgbClr val="FF0000"/>
              </a:solidFill>
            </a:endParaRPr>
          </a:p>
          <a:p>
            <a:endParaRPr lang="fr-CH" sz="1000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00328" y="116632"/>
            <a:ext cx="751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dirty="0" smtClean="0"/>
              <a:t>The</a:t>
            </a:r>
            <a:r>
              <a:rPr lang="fr-CH" sz="3600" dirty="0" smtClean="0">
                <a:solidFill>
                  <a:srgbClr val="00B050"/>
                </a:solidFill>
              </a:rPr>
              <a:t> </a:t>
            </a:r>
            <a:r>
              <a:rPr lang="fr-CH" sz="3600" dirty="0" err="1" smtClean="0">
                <a:solidFill>
                  <a:srgbClr val="00B050"/>
                </a:solidFill>
              </a:rPr>
              <a:t>peer</a:t>
            </a:r>
            <a:r>
              <a:rPr lang="fr-CH" sz="3600" dirty="0" smtClean="0">
                <a:solidFill>
                  <a:srgbClr val="00B050"/>
                </a:solidFill>
              </a:rPr>
              <a:t> </a:t>
            </a:r>
            <a:r>
              <a:rPr lang="fr-CH" sz="3600" dirty="0" err="1" smtClean="0">
                <a:solidFill>
                  <a:srgbClr val="00B050"/>
                </a:solidFill>
              </a:rPr>
              <a:t>review</a:t>
            </a:r>
            <a:r>
              <a:rPr lang="fr-CH" sz="3600" dirty="0" smtClean="0">
                <a:solidFill>
                  <a:srgbClr val="00B050"/>
                </a:solidFill>
              </a:rPr>
              <a:t> </a:t>
            </a:r>
            <a:r>
              <a:rPr lang="fr-CH" sz="3600" dirty="0" err="1" smtClean="0"/>
              <a:t>process</a:t>
            </a:r>
            <a:endParaRPr lang="fr-CH" sz="3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34469" y="1148135"/>
            <a:ext cx="86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START</a:t>
            </a:r>
            <a:endParaRPr lang="fr-CH" sz="1600" b="1" dirty="0">
              <a:solidFill>
                <a:srgbClr val="00B05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7625241" y="5834100"/>
            <a:ext cx="81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HAPPY</a:t>
            </a:r>
          </a:p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END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309731" y="2984758"/>
            <a:ext cx="902032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2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71" name="ZoneTexte 170"/>
          <p:cNvSpPr txBox="1"/>
          <p:nvPr/>
        </p:nvSpPr>
        <p:spPr>
          <a:xfrm>
            <a:off x="3040398" y="2320543"/>
            <a:ext cx="888512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7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74" name="ZoneTexte 173"/>
          <p:cNvSpPr txBox="1"/>
          <p:nvPr/>
        </p:nvSpPr>
        <p:spPr>
          <a:xfrm>
            <a:off x="3928910" y="1601196"/>
            <a:ext cx="889100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8 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92" name="ZoneTexte 191"/>
          <p:cNvSpPr txBox="1"/>
          <p:nvPr/>
        </p:nvSpPr>
        <p:spPr>
          <a:xfrm>
            <a:off x="5691699" y="1602880"/>
            <a:ext cx="956814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9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5728199" y="3022573"/>
            <a:ext cx="920314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10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911137" y="5106308"/>
            <a:ext cx="87423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>
              <a:solidFill>
                <a:srgbClr val="FF0000"/>
              </a:solidFill>
            </a:endParaRPr>
          </a:p>
          <a:p>
            <a:endParaRPr lang="fr-CH" sz="1000" dirty="0" smtClean="0">
              <a:solidFill>
                <a:srgbClr val="FF0000"/>
              </a:solidFill>
            </a:endParaRPr>
          </a:p>
          <a:p>
            <a:endParaRPr lang="fr-CH" sz="1000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07713" y="1568986"/>
            <a:ext cx="902032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/>
              <a:t>STEP </a:t>
            </a:r>
            <a:r>
              <a:rPr lang="fr-CH" sz="1000" b="1" dirty="0" smtClean="0"/>
              <a:t>1</a:t>
            </a:r>
          </a:p>
          <a:p>
            <a:endParaRPr lang="fr-CH" sz="1000" b="1" dirty="0"/>
          </a:p>
          <a:p>
            <a:endParaRPr lang="fr-CH" sz="1000" b="1" dirty="0" smtClean="0"/>
          </a:p>
          <a:p>
            <a:endParaRPr lang="fr-CH" sz="10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4785367" y="1601196"/>
            <a:ext cx="95244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 smtClean="0"/>
          </a:p>
          <a:p>
            <a:endParaRPr lang="fr-CH" sz="1000" dirty="0"/>
          </a:p>
        </p:txBody>
      </p:sp>
      <p:sp>
        <p:nvSpPr>
          <p:cNvPr id="69" name="ZoneTexte 68"/>
          <p:cNvSpPr txBox="1"/>
          <p:nvPr/>
        </p:nvSpPr>
        <p:spPr>
          <a:xfrm>
            <a:off x="1209745" y="4398422"/>
            <a:ext cx="89729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/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4" name="ZoneTexte 83"/>
          <p:cNvSpPr txBox="1"/>
          <p:nvPr/>
        </p:nvSpPr>
        <p:spPr>
          <a:xfrm>
            <a:off x="3936344" y="3714615"/>
            <a:ext cx="87423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 smtClean="0"/>
          </a:p>
          <a:p>
            <a:endParaRPr lang="fr-CH" sz="1000" dirty="0"/>
          </a:p>
        </p:txBody>
      </p:sp>
      <p:sp>
        <p:nvSpPr>
          <p:cNvPr id="85" name="ZoneTexte 84"/>
          <p:cNvSpPr txBox="1"/>
          <p:nvPr/>
        </p:nvSpPr>
        <p:spPr>
          <a:xfrm>
            <a:off x="4795377" y="4397840"/>
            <a:ext cx="94243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b="1" dirty="0"/>
          </a:p>
          <a:p>
            <a:endParaRPr lang="fr-CH" sz="1000" b="1" dirty="0" smtClean="0"/>
          </a:p>
          <a:p>
            <a:endParaRPr lang="fr-CH" sz="1000" dirty="0"/>
          </a:p>
        </p:txBody>
      </p:sp>
      <p:sp>
        <p:nvSpPr>
          <p:cNvPr id="86" name="ZoneTexte 85"/>
          <p:cNvSpPr txBox="1"/>
          <p:nvPr/>
        </p:nvSpPr>
        <p:spPr>
          <a:xfrm>
            <a:off x="3036189" y="3022573"/>
            <a:ext cx="89370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smtClean="0"/>
              <a:t> </a:t>
            </a:r>
            <a:endParaRPr lang="fr-CH" sz="1000" dirty="0"/>
          </a:p>
          <a:p>
            <a:endParaRPr lang="fr-CH" sz="1000" dirty="0" smtClean="0"/>
          </a:p>
          <a:p>
            <a:endParaRPr lang="fr-CH" sz="1000" dirty="0"/>
          </a:p>
          <a:p>
            <a:r>
              <a:rPr lang="fr-CH" sz="1000" dirty="0" smtClean="0"/>
              <a:t> 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3926130" y="3022573"/>
            <a:ext cx="874231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</a:t>
            </a:r>
            <a:r>
              <a:rPr lang="fr-CH" sz="1000" b="1" dirty="0"/>
              <a:t> </a:t>
            </a:r>
            <a:r>
              <a:rPr lang="fr-CH" sz="1000" b="1" dirty="0" smtClean="0"/>
              <a:t>6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911137" y="4400530"/>
            <a:ext cx="889101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5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9" name="ZoneTexte 88"/>
          <p:cNvSpPr txBox="1"/>
          <p:nvPr/>
        </p:nvSpPr>
        <p:spPr>
          <a:xfrm>
            <a:off x="3017238" y="4400530"/>
            <a:ext cx="894857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/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 smtClean="0"/>
          </a:p>
        </p:txBody>
      </p:sp>
      <p:sp>
        <p:nvSpPr>
          <p:cNvPr id="91" name="ZoneTexte 90"/>
          <p:cNvSpPr txBox="1"/>
          <p:nvPr/>
        </p:nvSpPr>
        <p:spPr>
          <a:xfrm>
            <a:off x="2107040" y="4398422"/>
            <a:ext cx="929149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4 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92" name="ZoneTexte 91"/>
          <p:cNvSpPr txBox="1"/>
          <p:nvPr/>
        </p:nvSpPr>
        <p:spPr>
          <a:xfrm>
            <a:off x="309729" y="4399249"/>
            <a:ext cx="899993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3 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93" name="ZoneTexte 92"/>
          <p:cNvSpPr txBox="1"/>
          <p:nvPr/>
        </p:nvSpPr>
        <p:spPr>
          <a:xfrm>
            <a:off x="5737817" y="3736204"/>
            <a:ext cx="91069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dirty="0"/>
          </a:p>
          <a:p>
            <a:endParaRPr lang="fr-CH" sz="1000" dirty="0" smtClean="0"/>
          </a:p>
          <a:p>
            <a:endParaRPr lang="fr-CH" sz="1000" dirty="0" smtClean="0"/>
          </a:p>
        </p:txBody>
      </p:sp>
      <p:sp>
        <p:nvSpPr>
          <p:cNvPr id="94" name="ZoneTexte 93"/>
          <p:cNvSpPr txBox="1"/>
          <p:nvPr/>
        </p:nvSpPr>
        <p:spPr>
          <a:xfrm>
            <a:off x="5737586" y="4397840"/>
            <a:ext cx="910927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11 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03" name="ZoneTexte 102"/>
          <p:cNvSpPr txBox="1"/>
          <p:nvPr/>
        </p:nvSpPr>
        <p:spPr>
          <a:xfrm>
            <a:off x="7543833" y="4397840"/>
            <a:ext cx="892331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STEP 12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77" name="ZoneTexte 76"/>
          <p:cNvSpPr txBox="1"/>
          <p:nvPr/>
        </p:nvSpPr>
        <p:spPr>
          <a:xfrm rot="16200000">
            <a:off x="1850111" y="3114945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4037026" y="5813606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pic>
        <p:nvPicPr>
          <p:cNvPr id="79" name="Imag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71" y="3577756"/>
            <a:ext cx="184312" cy="167024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96" y="5853843"/>
            <a:ext cx="184312" cy="167024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 rot="16200000">
            <a:off x="7275123" y="3157314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88" y="3629877"/>
            <a:ext cx="184312" cy="167024"/>
          </a:xfrm>
          <a:prstGeom prst="rect">
            <a:avLst/>
          </a:prstGeom>
        </p:spPr>
      </p:pic>
      <p:sp>
        <p:nvSpPr>
          <p:cNvPr id="51" name="ZoneTexte 50"/>
          <p:cNvSpPr txBox="1"/>
          <p:nvPr/>
        </p:nvSpPr>
        <p:spPr>
          <a:xfrm>
            <a:off x="107504" y="2276872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</a:t>
            </a:r>
            <a:endParaRPr lang="fr-CH" sz="1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9159" y="3702507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2A</a:t>
            </a:r>
            <a:endParaRPr lang="fr-CH" sz="1000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2838316" y="1602880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7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297706" y="5112150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3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111501" y="5130658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4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4800238" y="1354974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8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6678017" y="2321079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9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6677216" y="5132538"/>
            <a:ext cx="37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1</a:t>
            </a:r>
            <a:r>
              <a:rPr lang="fr-CH" sz="1000" b="1" dirty="0" smtClean="0"/>
              <a:t>1</a:t>
            </a:r>
            <a:endParaRPr lang="fr-CH" sz="1000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8436164" y="5214030"/>
            <a:ext cx="38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12</a:t>
            </a:r>
            <a:endParaRPr lang="fr-CH" sz="1000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1323925" y="2743643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2B</a:t>
            </a:r>
            <a:endParaRPr lang="fr-CH" sz="1000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4928195" y="2789915"/>
            <a:ext cx="466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C</a:t>
            </a:r>
            <a:endParaRPr lang="fr-CH" sz="1000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3607209" y="3865403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5A</a:t>
            </a:r>
            <a:endParaRPr lang="fr-CH" sz="1000" b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5032346" y="5108416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5C</a:t>
            </a:r>
            <a:endParaRPr lang="fr-CH" sz="1000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2771800" y="3013053"/>
            <a:ext cx="27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6</a:t>
            </a:r>
            <a:endParaRPr lang="fr-CH" sz="1000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3595421" y="5378759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5B</a:t>
            </a:r>
            <a:endParaRPr lang="fr-CH" sz="1000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648513" y="3816308"/>
            <a:ext cx="462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B</a:t>
            </a:r>
            <a:endParaRPr lang="fr-CH" sz="1000" b="1" dirty="0"/>
          </a:p>
        </p:txBody>
      </p:sp>
      <p:sp>
        <p:nvSpPr>
          <p:cNvPr id="68" name="ZoneTexte 67"/>
          <p:cNvSpPr txBox="1"/>
          <p:nvPr/>
        </p:nvSpPr>
        <p:spPr>
          <a:xfrm>
            <a:off x="6815796" y="2797472"/>
            <a:ext cx="466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A</a:t>
            </a:r>
            <a:endParaRPr lang="fr-CH" sz="1000" b="1" dirty="0"/>
          </a:p>
        </p:txBody>
      </p:sp>
      <p:cxnSp>
        <p:nvCxnSpPr>
          <p:cNvPr id="104" name="Connecteur droit avec flèche 103"/>
          <p:cNvCxnSpPr/>
          <p:nvPr/>
        </p:nvCxnSpPr>
        <p:spPr>
          <a:xfrm>
            <a:off x="5340479" y="4869160"/>
            <a:ext cx="888526" cy="371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 flipH="1">
            <a:off x="4355687" y="3501008"/>
            <a:ext cx="775374" cy="3717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07714" y="2274764"/>
            <a:ext cx="90404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CH" sz="1000" b="1" dirty="0" smtClean="0"/>
          </a:p>
          <a:p>
            <a:endParaRPr lang="fr-CH" sz="1000" b="1" dirty="0"/>
          </a:p>
          <a:p>
            <a:endParaRPr lang="fr-CH" sz="1000" b="1" dirty="0" smtClean="0"/>
          </a:p>
          <a:p>
            <a:endParaRPr lang="fr-CH" sz="1000" b="1" dirty="0"/>
          </a:p>
        </p:txBody>
      </p:sp>
      <p:sp>
        <p:nvSpPr>
          <p:cNvPr id="66" name="Carré corné 6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ZoneTexte 69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10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344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5" grpId="0" animBg="1"/>
      <p:bldP spid="16" grpId="0" animBg="1"/>
      <p:bldP spid="19" grpId="0" animBg="1"/>
      <p:bldP spid="22" grpId="0" animBg="1"/>
      <p:bldP spid="24" grpId="0" animBg="1"/>
      <p:bldP spid="49" grpId="0"/>
      <p:bldP spid="165" grpId="0" animBg="1"/>
      <p:bldP spid="171" grpId="0" animBg="1"/>
      <p:bldP spid="174" grpId="0" animBg="1"/>
      <p:bldP spid="192" grpId="0" animBg="1"/>
      <p:bldP spid="37" grpId="0" animBg="1"/>
      <p:bldP spid="39" grpId="0" animBg="1"/>
      <p:bldP spid="41" grpId="0" animBg="1"/>
      <p:bldP spid="44" grpId="0" animBg="1"/>
      <p:bldP spid="69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103" grpId="0" animBg="1"/>
      <p:bldP spid="77" grpId="0"/>
      <p:bldP spid="81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10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72" y="2379173"/>
            <a:ext cx="904666" cy="6480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5" y="925851"/>
            <a:ext cx="591408" cy="5284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436" y="2982650"/>
            <a:ext cx="91391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>
                <a:solidFill>
                  <a:srgbClr val="FF0000"/>
                </a:solidFill>
              </a:rPr>
              <a:t>Rejects</a:t>
            </a:r>
            <a:r>
              <a:rPr lang="fr-CH" sz="1000" dirty="0" smtClean="0">
                <a:solidFill>
                  <a:srgbClr val="FF0000"/>
                </a:solidFill>
              </a:rPr>
              <a:t> </a:t>
            </a:r>
            <a:r>
              <a:rPr lang="fr-CH" sz="1000" dirty="0" err="1" smtClean="0">
                <a:solidFill>
                  <a:srgbClr val="FF0000"/>
                </a:solidFill>
              </a:rPr>
              <a:t>without</a:t>
            </a:r>
            <a:r>
              <a:rPr lang="fr-CH" sz="1000" dirty="0" smtClean="0">
                <a:solidFill>
                  <a:srgbClr val="FF0000"/>
                </a:solidFill>
              </a:rPr>
              <a:t> </a:t>
            </a:r>
            <a:r>
              <a:rPr lang="fr-CH" sz="1000" dirty="0" err="1" smtClean="0">
                <a:solidFill>
                  <a:srgbClr val="FF0000"/>
                </a:solidFill>
              </a:rPr>
              <a:t>review</a:t>
            </a:r>
            <a:endParaRPr lang="fr-CH" sz="1000" dirty="0" smtClean="0">
              <a:solidFill>
                <a:srgbClr val="FF0000"/>
              </a:solidFill>
            </a:endParaRPr>
          </a:p>
          <a:p>
            <a:endParaRPr lang="fr-CH" sz="10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9730" y="3692644"/>
            <a:ext cx="88968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out the</a:t>
            </a:r>
            <a:r>
              <a:rPr lang="fr-CH" sz="1000" dirty="0"/>
              <a:t> </a:t>
            </a:r>
            <a:r>
              <a:rPr lang="fr-CH" sz="1000" dirty="0" smtClean="0"/>
              <a:t>MS </a:t>
            </a:r>
          </a:p>
          <a:p>
            <a:r>
              <a:rPr lang="fr-CH" sz="1000" dirty="0" smtClean="0"/>
              <a:t>for </a:t>
            </a:r>
            <a:r>
              <a:rPr lang="fr-CH" sz="1000" dirty="0" err="1" smtClean="0"/>
              <a:t>review</a:t>
            </a:r>
            <a:endParaRPr lang="fr-CH" sz="1000" dirty="0" smtClean="0"/>
          </a:p>
          <a:p>
            <a:endParaRPr lang="fr-CH" sz="10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726467" y="2320543"/>
            <a:ext cx="90615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Assesses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endParaRPr lang="fr-CH" sz="1000" dirty="0" smtClean="0"/>
          </a:p>
          <a:p>
            <a:endParaRPr lang="fr-CH" sz="1000" dirty="0"/>
          </a:p>
          <a:p>
            <a:endParaRPr lang="fr-CH" sz="1000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6627398" y="4397840"/>
            <a:ext cx="90790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Prepares</a:t>
            </a:r>
            <a:r>
              <a:rPr lang="fr-CH" sz="1000" dirty="0" smtClean="0"/>
              <a:t> </a:t>
            </a:r>
            <a:r>
              <a:rPr lang="fr-CH" sz="1000" dirty="0" err="1" smtClean="0"/>
              <a:t>proofs</a:t>
            </a:r>
            <a:r>
              <a:rPr lang="fr-CH" sz="1000" dirty="0" smtClean="0"/>
              <a:t> for </a:t>
            </a:r>
            <a:r>
              <a:rPr lang="fr-CH" sz="1000" dirty="0" err="1" smtClean="0"/>
              <a:t>authors</a:t>
            </a:r>
            <a:endParaRPr lang="fr-CH" sz="1000" dirty="0"/>
          </a:p>
          <a:p>
            <a:endParaRPr lang="fr-CH" sz="1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543833" y="5112150"/>
            <a:ext cx="89233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>
                <a:solidFill>
                  <a:srgbClr val="00B050"/>
                </a:solidFill>
              </a:rPr>
              <a:t>Publishes</a:t>
            </a:r>
            <a:r>
              <a:rPr lang="fr-CH" sz="1000" dirty="0" smtClean="0">
                <a:solidFill>
                  <a:srgbClr val="00B050"/>
                </a:solidFill>
              </a:rPr>
              <a:t> </a:t>
            </a:r>
          </a:p>
          <a:p>
            <a:r>
              <a:rPr lang="fr-CH" sz="1000" dirty="0" smtClean="0">
                <a:solidFill>
                  <a:srgbClr val="00B050"/>
                </a:solidFill>
              </a:rPr>
              <a:t>the final version</a:t>
            </a:r>
          </a:p>
          <a:p>
            <a:endParaRPr lang="fr-CH" sz="1000" dirty="0">
              <a:solidFill>
                <a:srgbClr val="00B05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016755" y="1601196"/>
            <a:ext cx="90972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the</a:t>
            </a:r>
          </a:p>
          <a:p>
            <a:r>
              <a:rPr lang="fr-CH" sz="1000" dirty="0" err="1" smtClean="0"/>
              <a:t>revised</a:t>
            </a:r>
            <a:r>
              <a:rPr lang="fr-CH" sz="1000" dirty="0" smtClean="0"/>
              <a:t> MS</a:t>
            </a:r>
          </a:p>
          <a:p>
            <a:r>
              <a:rPr lang="fr-CH" sz="1000" dirty="0" smtClean="0"/>
              <a:t>to </a:t>
            </a:r>
            <a:r>
              <a:rPr lang="fr-CH" sz="1000" dirty="0" err="1" smtClean="0"/>
              <a:t>reviewers</a:t>
            </a:r>
            <a:endParaRPr lang="fr-CH" sz="1000" dirty="0" smtClean="0"/>
          </a:p>
          <a:p>
            <a:endParaRPr lang="fr-CH" sz="1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802843" y="3022573"/>
            <a:ext cx="92908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endParaRPr lang="fr-CH" sz="1000" dirty="0" smtClean="0"/>
          </a:p>
          <a:p>
            <a:r>
              <a:rPr lang="fr-CH" sz="1000" dirty="0" smtClean="0"/>
              <a:t>+ </a:t>
            </a:r>
            <a:r>
              <a:rPr lang="fr-CH" sz="1000" dirty="0" err="1" smtClean="0"/>
              <a:t>asks</a:t>
            </a:r>
            <a:r>
              <a:rPr lang="fr-CH" sz="1000" dirty="0" smtClean="0"/>
              <a:t> for </a:t>
            </a:r>
          </a:p>
          <a:p>
            <a:r>
              <a:rPr lang="fr-CH" sz="1000" dirty="0" err="1"/>
              <a:t>a</a:t>
            </a:r>
            <a:r>
              <a:rPr lang="fr-CH" sz="1000" dirty="0" err="1" smtClean="0"/>
              <a:t>dditional</a:t>
            </a:r>
            <a:r>
              <a:rPr lang="fr-CH" sz="1000" dirty="0" smtClean="0"/>
              <a:t> </a:t>
            </a:r>
            <a:r>
              <a:rPr lang="fr-CH" sz="1000" dirty="0" err="1" smtClean="0"/>
              <a:t>revisions</a:t>
            </a:r>
            <a:endParaRPr lang="fr-CH" sz="1000" dirty="0" smtClean="0"/>
          </a:p>
        </p:txBody>
      </p:sp>
      <p:sp>
        <p:nvSpPr>
          <p:cNvPr id="24" name="ZoneTexte 23"/>
          <p:cNvSpPr txBox="1"/>
          <p:nvPr/>
        </p:nvSpPr>
        <p:spPr>
          <a:xfrm>
            <a:off x="6629917" y="3027173"/>
            <a:ext cx="91391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>
                <a:solidFill>
                  <a:srgbClr val="FF0000"/>
                </a:solidFill>
              </a:rPr>
              <a:t>Sends</a:t>
            </a:r>
            <a:r>
              <a:rPr lang="fr-CH" sz="1000" dirty="0" smtClean="0">
                <a:solidFill>
                  <a:srgbClr val="FF0000"/>
                </a:solidFill>
              </a:rPr>
              <a:t> </a:t>
            </a:r>
            <a:r>
              <a:rPr lang="fr-CH" sz="1000" dirty="0" err="1" smtClean="0">
                <a:solidFill>
                  <a:srgbClr val="FF0000"/>
                </a:solidFill>
              </a:rPr>
              <a:t>reviews</a:t>
            </a:r>
            <a:endParaRPr lang="fr-CH" sz="1000" dirty="0" smtClean="0">
              <a:solidFill>
                <a:srgbClr val="FF0000"/>
              </a:solidFill>
            </a:endParaRPr>
          </a:p>
          <a:p>
            <a:r>
              <a:rPr lang="fr-CH" sz="1000" dirty="0" smtClean="0">
                <a:solidFill>
                  <a:srgbClr val="FF0000"/>
                </a:solidFill>
              </a:rPr>
              <a:t>+ </a:t>
            </a:r>
            <a:r>
              <a:rPr lang="fr-CH" sz="1000" dirty="0" err="1">
                <a:solidFill>
                  <a:srgbClr val="FF0000"/>
                </a:solidFill>
              </a:rPr>
              <a:t>r</a:t>
            </a:r>
            <a:r>
              <a:rPr lang="fr-CH" sz="1000" dirty="0" err="1" smtClean="0">
                <a:solidFill>
                  <a:srgbClr val="FF0000"/>
                </a:solidFill>
              </a:rPr>
              <a:t>ejects</a:t>
            </a:r>
            <a:r>
              <a:rPr lang="fr-CH" sz="1000" dirty="0" smtClean="0">
                <a:solidFill>
                  <a:srgbClr val="FF0000"/>
                </a:solidFill>
              </a:rPr>
              <a:t> the</a:t>
            </a:r>
          </a:p>
          <a:p>
            <a:r>
              <a:rPr lang="fr-CH" sz="1000" dirty="0" err="1">
                <a:solidFill>
                  <a:srgbClr val="FF0000"/>
                </a:solidFill>
              </a:rPr>
              <a:t>r</a:t>
            </a:r>
            <a:r>
              <a:rPr lang="fr-CH" sz="1000" dirty="0" err="1" smtClean="0">
                <a:solidFill>
                  <a:srgbClr val="FF0000"/>
                </a:solidFill>
              </a:rPr>
              <a:t>evised</a:t>
            </a:r>
            <a:r>
              <a:rPr lang="fr-CH" sz="1000" dirty="0" smtClean="0">
                <a:solidFill>
                  <a:srgbClr val="FF0000"/>
                </a:solidFill>
              </a:rPr>
              <a:t> MS</a:t>
            </a:r>
          </a:p>
          <a:p>
            <a:endParaRPr lang="fr-CH" sz="1000" dirty="0" smtClean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03208" y="1148135"/>
            <a:ext cx="86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START</a:t>
            </a:r>
            <a:endParaRPr lang="fr-CH" sz="1600" b="1" dirty="0">
              <a:solidFill>
                <a:srgbClr val="00B050"/>
              </a:solidFill>
            </a:endParaRPr>
          </a:p>
        </p:txBody>
      </p:sp>
      <p:sp>
        <p:nvSpPr>
          <p:cNvPr id="165" name="ZoneTexte 164"/>
          <p:cNvSpPr txBox="1"/>
          <p:nvPr/>
        </p:nvSpPr>
        <p:spPr>
          <a:xfrm>
            <a:off x="309731" y="2984758"/>
            <a:ext cx="891705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71" name="ZoneTexte 170"/>
          <p:cNvSpPr txBox="1"/>
          <p:nvPr/>
        </p:nvSpPr>
        <p:spPr>
          <a:xfrm>
            <a:off x="3021002" y="2303745"/>
            <a:ext cx="907908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74" name="ZoneTexte 173"/>
          <p:cNvSpPr txBox="1"/>
          <p:nvPr/>
        </p:nvSpPr>
        <p:spPr>
          <a:xfrm>
            <a:off x="3928910" y="1601196"/>
            <a:ext cx="906872" cy="70788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REVIEWER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192" name="ZoneTexte 191"/>
          <p:cNvSpPr txBox="1"/>
          <p:nvPr/>
        </p:nvSpPr>
        <p:spPr>
          <a:xfrm>
            <a:off x="5731924" y="1602880"/>
            <a:ext cx="907248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5711795" y="3028429"/>
            <a:ext cx="920826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911136" y="5106308"/>
            <a:ext cx="92464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>
                <a:solidFill>
                  <a:srgbClr val="FF0000"/>
                </a:solidFill>
              </a:rPr>
              <a:t>Sends</a:t>
            </a:r>
            <a:r>
              <a:rPr lang="fr-CH" sz="1000" dirty="0" smtClean="0">
                <a:solidFill>
                  <a:srgbClr val="FF0000"/>
                </a:solidFill>
              </a:rPr>
              <a:t> </a:t>
            </a:r>
            <a:r>
              <a:rPr lang="fr-CH" sz="1000" dirty="0" err="1" smtClean="0">
                <a:solidFill>
                  <a:srgbClr val="FF0000"/>
                </a:solidFill>
              </a:rPr>
              <a:t>reviews</a:t>
            </a:r>
            <a:endParaRPr lang="fr-CH" sz="1000" dirty="0" smtClean="0">
              <a:solidFill>
                <a:srgbClr val="FF0000"/>
              </a:solidFill>
            </a:endParaRPr>
          </a:p>
          <a:p>
            <a:r>
              <a:rPr lang="fr-CH" sz="1000" dirty="0" smtClean="0">
                <a:solidFill>
                  <a:srgbClr val="FF0000"/>
                </a:solidFill>
              </a:rPr>
              <a:t>+ </a:t>
            </a:r>
            <a:r>
              <a:rPr lang="fr-CH" sz="1000" dirty="0" err="1">
                <a:solidFill>
                  <a:srgbClr val="FF0000"/>
                </a:solidFill>
              </a:rPr>
              <a:t>r</a:t>
            </a:r>
            <a:r>
              <a:rPr lang="fr-CH" sz="1000" dirty="0" err="1" smtClean="0">
                <a:solidFill>
                  <a:srgbClr val="FF0000"/>
                </a:solidFill>
              </a:rPr>
              <a:t>ejects</a:t>
            </a:r>
            <a:r>
              <a:rPr lang="fr-CH" sz="1000" dirty="0" smtClean="0">
                <a:solidFill>
                  <a:srgbClr val="FF0000"/>
                </a:solidFill>
              </a:rPr>
              <a:t> or</a:t>
            </a:r>
          </a:p>
          <a:p>
            <a:r>
              <a:rPr lang="fr-CH" sz="1000" dirty="0" smtClean="0">
                <a:solidFill>
                  <a:srgbClr val="FF0000"/>
                </a:solidFill>
              </a:rPr>
              <a:t>encourages </a:t>
            </a:r>
          </a:p>
          <a:p>
            <a:r>
              <a:rPr lang="fr-CH" sz="1000" dirty="0" err="1" smtClean="0">
                <a:solidFill>
                  <a:srgbClr val="FF0000"/>
                </a:solidFill>
              </a:rPr>
              <a:t>resubmission</a:t>
            </a:r>
            <a:endParaRPr lang="fr-CH" sz="1000" dirty="0" smtClean="0">
              <a:solidFill>
                <a:srgbClr val="FF0000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09730" y="2276872"/>
            <a:ext cx="89170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Submits</a:t>
            </a:r>
            <a:r>
              <a:rPr lang="fr-CH" sz="1000" dirty="0" smtClean="0"/>
              <a:t> the </a:t>
            </a:r>
            <a:r>
              <a:rPr lang="fr-CH" sz="1000" dirty="0" err="1" smtClean="0"/>
              <a:t>manuscript</a:t>
            </a:r>
            <a:r>
              <a:rPr lang="fr-CH" sz="1000" dirty="0" smtClean="0"/>
              <a:t> </a:t>
            </a:r>
          </a:p>
          <a:p>
            <a:r>
              <a:rPr lang="fr-CH" sz="1000" i="1" dirty="0" smtClean="0"/>
              <a:t>(MS </a:t>
            </a:r>
            <a:r>
              <a:rPr lang="fr-CH" sz="1000" i="1" dirty="0" err="1" smtClean="0"/>
              <a:t>abbrev</a:t>
            </a:r>
            <a:r>
              <a:rPr lang="fr-CH" sz="1000" i="1" dirty="0" smtClean="0"/>
              <a:t>.)</a:t>
            </a:r>
          </a:p>
          <a:p>
            <a:endParaRPr lang="fr-CH" sz="1000" dirty="0" smtClean="0"/>
          </a:p>
        </p:txBody>
      </p:sp>
      <p:sp>
        <p:nvSpPr>
          <p:cNvPr id="41" name="ZoneTexte 40"/>
          <p:cNvSpPr txBox="1"/>
          <p:nvPr/>
        </p:nvSpPr>
        <p:spPr>
          <a:xfrm>
            <a:off x="307713" y="1568986"/>
            <a:ext cx="891705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AUTHOR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4807587" y="1601196"/>
            <a:ext cx="91887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Reads</a:t>
            </a:r>
            <a:r>
              <a:rPr lang="fr-CH" sz="1000" dirty="0" smtClean="0"/>
              <a:t> the </a:t>
            </a:r>
            <a:r>
              <a:rPr lang="fr-CH" sz="1000" dirty="0" err="1" smtClean="0"/>
              <a:t>revised</a:t>
            </a:r>
            <a:r>
              <a:rPr lang="fr-CH" sz="1000" dirty="0" smtClean="0"/>
              <a:t> MS</a:t>
            </a:r>
          </a:p>
          <a:p>
            <a:r>
              <a:rPr lang="fr-CH" sz="1000" dirty="0" smtClean="0"/>
              <a:t>+ </a:t>
            </a:r>
            <a:r>
              <a:rPr lang="fr-CH" sz="1000" dirty="0" err="1" smtClean="0"/>
              <a:t>writes</a:t>
            </a:r>
            <a:r>
              <a:rPr lang="fr-CH" sz="1000" dirty="0" smtClean="0"/>
              <a:t> </a:t>
            </a:r>
            <a:endParaRPr lang="fr-CH" sz="1000" dirty="0"/>
          </a:p>
          <a:p>
            <a:r>
              <a:rPr lang="fr-CH" sz="1000" dirty="0" err="1" smtClean="0"/>
              <a:t>review</a:t>
            </a:r>
            <a:r>
              <a:rPr lang="fr-CH" sz="1000" dirty="0" smtClean="0"/>
              <a:t> report</a:t>
            </a:r>
            <a:endParaRPr lang="fr-CH" sz="1000" dirty="0"/>
          </a:p>
        </p:txBody>
      </p:sp>
      <p:sp>
        <p:nvSpPr>
          <p:cNvPr id="69" name="ZoneTexte 68"/>
          <p:cNvSpPr txBox="1"/>
          <p:nvPr/>
        </p:nvSpPr>
        <p:spPr>
          <a:xfrm>
            <a:off x="1209745" y="4398422"/>
            <a:ext cx="89729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Reads</a:t>
            </a:r>
            <a:r>
              <a:rPr lang="fr-CH" sz="1000" dirty="0" smtClean="0"/>
              <a:t> the MS</a:t>
            </a:r>
          </a:p>
          <a:p>
            <a:r>
              <a:rPr lang="fr-CH" sz="1000" dirty="0" smtClean="0"/>
              <a:t>+ </a:t>
            </a:r>
            <a:r>
              <a:rPr lang="fr-CH" sz="1000" dirty="0" err="1" smtClean="0"/>
              <a:t>writes</a:t>
            </a:r>
            <a:r>
              <a:rPr lang="fr-CH" sz="1000" dirty="0" smtClean="0"/>
              <a:t> </a:t>
            </a:r>
            <a:endParaRPr lang="fr-CH" sz="1000" dirty="0"/>
          </a:p>
          <a:p>
            <a:r>
              <a:rPr lang="fr-CH" sz="1000" dirty="0" err="1" smtClean="0"/>
              <a:t>review</a:t>
            </a:r>
            <a:r>
              <a:rPr lang="fr-CH" sz="1000" dirty="0" smtClean="0"/>
              <a:t> report</a:t>
            </a:r>
          </a:p>
          <a:p>
            <a:endParaRPr lang="fr-CH" sz="1000" dirty="0"/>
          </a:p>
        </p:txBody>
      </p:sp>
      <p:sp>
        <p:nvSpPr>
          <p:cNvPr id="84" name="ZoneTexte 83"/>
          <p:cNvSpPr txBox="1"/>
          <p:nvPr/>
        </p:nvSpPr>
        <p:spPr>
          <a:xfrm>
            <a:off x="3911136" y="3708586"/>
            <a:ext cx="92464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endParaRPr lang="fr-CH" sz="1000" dirty="0" smtClean="0"/>
          </a:p>
          <a:p>
            <a:r>
              <a:rPr lang="fr-CH" sz="1000" dirty="0" smtClean="0"/>
              <a:t>+ </a:t>
            </a:r>
            <a:r>
              <a:rPr lang="fr-CH" sz="1000" dirty="0" err="1"/>
              <a:t>a</a:t>
            </a:r>
            <a:r>
              <a:rPr lang="fr-CH" sz="1000" dirty="0" err="1" smtClean="0"/>
              <a:t>sks</a:t>
            </a:r>
            <a:r>
              <a:rPr lang="fr-CH" sz="1000" dirty="0" smtClean="0"/>
              <a:t> for </a:t>
            </a:r>
          </a:p>
          <a:p>
            <a:r>
              <a:rPr lang="fr-CH" sz="1000" dirty="0" smtClean="0"/>
              <a:t>a first round of </a:t>
            </a:r>
            <a:r>
              <a:rPr lang="fr-CH" sz="1000" dirty="0" err="1" smtClean="0"/>
              <a:t>revisions</a:t>
            </a:r>
            <a:endParaRPr lang="fr-CH" sz="1000" dirty="0" smtClean="0"/>
          </a:p>
        </p:txBody>
      </p:sp>
      <p:sp>
        <p:nvSpPr>
          <p:cNvPr id="85" name="ZoneTexte 84"/>
          <p:cNvSpPr txBox="1"/>
          <p:nvPr/>
        </p:nvSpPr>
        <p:spPr>
          <a:xfrm>
            <a:off x="4818010" y="4397840"/>
            <a:ext cx="91391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r>
              <a:rPr lang="fr-CH" sz="1000" dirty="0" smtClean="0"/>
              <a:t> + </a:t>
            </a:r>
            <a:r>
              <a:rPr lang="fr-CH" sz="1000" dirty="0" err="1"/>
              <a:t>a</a:t>
            </a:r>
            <a:r>
              <a:rPr lang="fr-CH" sz="1000" dirty="0" err="1" smtClean="0"/>
              <a:t>ccepts</a:t>
            </a:r>
            <a:r>
              <a:rPr lang="fr-CH" sz="1000" dirty="0" smtClean="0"/>
              <a:t>  </a:t>
            </a:r>
          </a:p>
          <a:p>
            <a:r>
              <a:rPr lang="fr-CH" sz="1000" dirty="0"/>
              <a:t>t</a:t>
            </a:r>
            <a:r>
              <a:rPr lang="fr-CH" sz="1000" dirty="0" smtClean="0"/>
              <a:t>he </a:t>
            </a:r>
            <a:r>
              <a:rPr lang="fr-CH" sz="1000" dirty="0" err="1" smtClean="0"/>
              <a:t>paper</a:t>
            </a:r>
            <a:r>
              <a:rPr lang="fr-CH" sz="1000" dirty="0" smtClean="0"/>
              <a:t> for publication</a:t>
            </a:r>
          </a:p>
        </p:txBody>
      </p:sp>
      <p:sp>
        <p:nvSpPr>
          <p:cNvPr id="86" name="ZoneTexte 85"/>
          <p:cNvSpPr txBox="1"/>
          <p:nvPr/>
        </p:nvSpPr>
        <p:spPr>
          <a:xfrm>
            <a:off x="3031974" y="3022573"/>
            <a:ext cx="87928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Submits</a:t>
            </a:r>
            <a:r>
              <a:rPr lang="fr-CH" sz="1000" dirty="0" smtClean="0"/>
              <a:t> the</a:t>
            </a:r>
          </a:p>
          <a:p>
            <a:r>
              <a:rPr lang="fr-CH" sz="1000" dirty="0" err="1"/>
              <a:t>r</a:t>
            </a:r>
            <a:r>
              <a:rPr lang="fr-CH" sz="1000" dirty="0" err="1" smtClean="0"/>
              <a:t>evised</a:t>
            </a:r>
            <a:r>
              <a:rPr lang="fr-CH" sz="1000" dirty="0" smtClean="0"/>
              <a:t> MS </a:t>
            </a:r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7" name="ZoneTexte 86"/>
          <p:cNvSpPr txBox="1"/>
          <p:nvPr/>
        </p:nvSpPr>
        <p:spPr>
          <a:xfrm>
            <a:off x="3911136" y="3018635"/>
            <a:ext cx="924645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AUTHOR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8" name="ZoneTexte 87"/>
          <p:cNvSpPr txBox="1"/>
          <p:nvPr/>
        </p:nvSpPr>
        <p:spPr>
          <a:xfrm>
            <a:off x="3911137" y="4400530"/>
            <a:ext cx="906873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89" name="ZoneTexte 88"/>
          <p:cNvSpPr txBox="1"/>
          <p:nvPr/>
        </p:nvSpPr>
        <p:spPr>
          <a:xfrm>
            <a:off x="2997759" y="4400530"/>
            <a:ext cx="911897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Assesses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endParaRPr lang="fr-CH" sz="1000" dirty="0" smtClean="0"/>
          </a:p>
          <a:p>
            <a:endParaRPr lang="fr-CH" sz="1000" dirty="0"/>
          </a:p>
          <a:p>
            <a:endParaRPr lang="fr-CH" sz="1000" dirty="0" smtClean="0"/>
          </a:p>
        </p:txBody>
      </p:sp>
      <p:sp>
        <p:nvSpPr>
          <p:cNvPr id="91" name="ZoneTexte 90"/>
          <p:cNvSpPr txBox="1"/>
          <p:nvPr/>
        </p:nvSpPr>
        <p:spPr>
          <a:xfrm>
            <a:off x="2107041" y="4398422"/>
            <a:ext cx="891706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EDITOR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92" name="ZoneTexte 91"/>
          <p:cNvSpPr txBox="1"/>
          <p:nvPr/>
        </p:nvSpPr>
        <p:spPr>
          <a:xfrm>
            <a:off x="309729" y="4399249"/>
            <a:ext cx="889689" cy="70788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REVIEWER</a:t>
            </a:r>
          </a:p>
          <a:p>
            <a:endParaRPr lang="fr-CH" sz="1000" dirty="0" smtClean="0"/>
          </a:p>
          <a:p>
            <a:endParaRPr lang="fr-CH" sz="1000" dirty="0"/>
          </a:p>
          <a:p>
            <a:endParaRPr lang="fr-CH" sz="1000" dirty="0"/>
          </a:p>
        </p:txBody>
      </p:sp>
      <p:sp>
        <p:nvSpPr>
          <p:cNvPr id="93" name="ZoneTexte 92"/>
          <p:cNvSpPr txBox="1"/>
          <p:nvPr/>
        </p:nvSpPr>
        <p:spPr>
          <a:xfrm>
            <a:off x="5718707" y="3736103"/>
            <a:ext cx="91391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dirty="0" err="1" smtClean="0"/>
              <a:t>Sends</a:t>
            </a:r>
            <a:r>
              <a:rPr lang="fr-CH" sz="1000" dirty="0" smtClean="0"/>
              <a:t> </a:t>
            </a:r>
            <a:r>
              <a:rPr lang="fr-CH" sz="1000" dirty="0" err="1" smtClean="0"/>
              <a:t>reviews</a:t>
            </a:r>
            <a:endParaRPr lang="fr-CH" sz="1000" dirty="0" smtClean="0"/>
          </a:p>
          <a:p>
            <a:r>
              <a:rPr lang="fr-CH" sz="1000" dirty="0" smtClean="0"/>
              <a:t>+ </a:t>
            </a:r>
            <a:r>
              <a:rPr lang="fr-CH" sz="1000" dirty="0" err="1" smtClean="0"/>
              <a:t>accepts</a:t>
            </a:r>
            <a:r>
              <a:rPr lang="fr-CH" sz="1000" dirty="0" smtClean="0"/>
              <a:t>  </a:t>
            </a:r>
          </a:p>
          <a:p>
            <a:r>
              <a:rPr lang="fr-CH" sz="1000" dirty="0"/>
              <a:t>t</a:t>
            </a:r>
            <a:r>
              <a:rPr lang="fr-CH" sz="1000" dirty="0" smtClean="0"/>
              <a:t>he </a:t>
            </a:r>
            <a:r>
              <a:rPr lang="fr-CH" sz="1000" dirty="0" err="1" smtClean="0"/>
              <a:t>paper</a:t>
            </a:r>
            <a:r>
              <a:rPr lang="fr-CH" sz="1000" dirty="0" smtClean="0"/>
              <a:t> for publication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718707" y="4397840"/>
            <a:ext cx="908691" cy="707886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JOURNAL PRODUCTION</a:t>
            </a:r>
          </a:p>
          <a:p>
            <a:r>
              <a:rPr lang="fr-CH" sz="1000" b="1" dirty="0" smtClean="0">
                <a:solidFill>
                  <a:schemeClr val="bg1"/>
                </a:solidFill>
              </a:rPr>
              <a:t>DPT</a:t>
            </a:r>
          </a:p>
          <a:p>
            <a:r>
              <a:rPr lang="fr-CH" sz="1000" b="1" dirty="0" smtClean="0"/>
              <a:t> </a:t>
            </a:r>
            <a:endParaRPr lang="fr-CH" sz="1000" dirty="0"/>
          </a:p>
        </p:txBody>
      </p:sp>
      <p:sp>
        <p:nvSpPr>
          <p:cNvPr id="36" name="ZoneTexte 35"/>
          <p:cNvSpPr txBox="1"/>
          <p:nvPr/>
        </p:nvSpPr>
        <p:spPr>
          <a:xfrm rot="16200000">
            <a:off x="1850111" y="3114945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037026" y="5813606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71" y="3577756"/>
            <a:ext cx="184312" cy="167024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96" y="5853843"/>
            <a:ext cx="184312" cy="167024"/>
          </a:xfrm>
          <a:prstGeom prst="rect">
            <a:avLst/>
          </a:prstGeom>
        </p:spPr>
      </p:pic>
      <p:sp>
        <p:nvSpPr>
          <p:cNvPr id="51" name="ZoneTexte 50"/>
          <p:cNvSpPr txBox="1"/>
          <p:nvPr/>
        </p:nvSpPr>
        <p:spPr>
          <a:xfrm rot="16200000">
            <a:off x="7275123" y="3157314"/>
            <a:ext cx="783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DEAD END</a:t>
            </a: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88" y="3629877"/>
            <a:ext cx="184312" cy="167024"/>
          </a:xfrm>
          <a:prstGeom prst="rect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7543086" y="4396277"/>
            <a:ext cx="908691" cy="707886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000" b="1" dirty="0" smtClean="0">
                <a:solidFill>
                  <a:schemeClr val="bg1"/>
                </a:solidFill>
              </a:rPr>
              <a:t>JOURNAL </a:t>
            </a:r>
          </a:p>
          <a:p>
            <a:r>
              <a:rPr lang="fr-CH" sz="1000" b="1" dirty="0" smtClean="0">
                <a:solidFill>
                  <a:schemeClr val="bg1"/>
                </a:solidFill>
              </a:rPr>
              <a:t>PRODUCTION</a:t>
            </a:r>
          </a:p>
          <a:p>
            <a:r>
              <a:rPr lang="fr-CH" sz="1000" b="1" dirty="0" smtClean="0">
                <a:solidFill>
                  <a:schemeClr val="bg1"/>
                </a:solidFill>
              </a:rPr>
              <a:t>DPT</a:t>
            </a:r>
          </a:p>
          <a:p>
            <a:endParaRPr lang="fr-CH" sz="1000" dirty="0"/>
          </a:p>
        </p:txBody>
      </p:sp>
      <p:sp>
        <p:nvSpPr>
          <p:cNvPr id="53" name="ZoneTexte 52"/>
          <p:cNvSpPr txBox="1"/>
          <p:nvPr/>
        </p:nvSpPr>
        <p:spPr>
          <a:xfrm>
            <a:off x="600328" y="116632"/>
            <a:ext cx="751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600" b="1" dirty="0" smtClean="0">
                <a:solidFill>
                  <a:srgbClr val="00B050"/>
                </a:solidFill>
              </a:rPr>
              <a:t>The </a:t>
            </a:r>
            <a:r>
              <a:rPr lang="fr-CH" sz="3600" b="1" dirty="0" err="1" smtClean="0">
                <a:solidFill>
                  <a:srgbClr val="00B050"/>
                </a:solidFill>
              </a:rPr>
              <a:t>peer</a:t>
            </a:r>
            <a:r>
              <a:rPr lang="fr-CH" sz="3600" b="1" dirty="0" smtClean="0">
                <a:solidFill>
                  <a:srgbClr val="00B050"/>
                </a:solidFill>
              </a:rPr>
              <a:t> </a:t>
            </a:r>
            <a:r>
              <a:rPr lang="fr-CH" sz="3600" b="1" dirty="0" err="1" smtClean="0">
                <a:solidFill>
                  <a:srgbClr val="00B050"/>
                </a:solidFill>
              </a:rPr>
              <a:t>review</a:t>
            </a:r>
            <a:r>
              <a:rPr lang="fr-CH" sz="3600" b="1" dirty="0" smtClean="0">
                <a:solidFill>
                  <a:srgbClr val="00B050"/>
                </a:solidFill>
              </a:rPr>
              <a:t> </a:t>
            </a:r>
            <a:r>
              <a:rPr lang="fr-CH" sz="3600" b="1" dirty="0" err="1" smtClean="0">
                <a:solidFill>
                  <a:srgbClr val="00B050"/>
                </a:solidFill>
              </a:rPr>
              <a:t>process</a:t>
            </a:r>
            <a:endParaRPr lang="fr-CH" sz="3600" b="1" dirty="0">
              <a:solidFill>
                <a:srgbClr val="00B050"/>
              </a:solidFill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5510845" y="4746325"/>
            <a:ext cx="294584" cy="1859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>
            <a:off x="4601263" y="3385501"/>
            <a:ext cx="33675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07504" y="2276872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</a:t>
            </a:r>
            <a:endParaRPr lang="fr-CH" sz="10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9159" y="3702507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2A</a:t>
            </a:r>
            <a:endParaRPr lang="fr-CH" sz="1000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2838316" y="1602880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7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1297706" y="5112150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3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3111501" y="5130658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4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4800238" y="1354974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8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678017" y="2321079"/>
            <a:ext cx="137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9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6677216" y="5132538"/>
            <a:ext cx="37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/>
              <a:t>1</a:t>
            </a:r>
            <a:r>
              <a:rPr lang="fr-CH" sz="1000" b="1" dirty="0" smtClean="0"/>
              <a:t>1</a:t>
            </a:r>
            <a:endParaRPr lang="fr-CH" sz="1000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8436164" y="5214030"/>
            <a:ext cx="38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12</a:t>
            </a:r>
            <a:endParaRPr lang="fr-CH" sz="1000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1323925" y="2743643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2B</a:t>
            </a:r>
            <a:endParaRPr lang="fr-CH" sz="1000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4928195" y="2789915"/>
            <a:ext cx="466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C</a:t>
            </a:r>
            <a:endParaRPr lang="fr-CH" sz="1000" b="1" dirty="0"/>
          </a:p>
        </p:txBody>
      </p:sp>
      <p:sp>
        <p:nvSpPr>
          <p:cNvPr id="68" name="ZoneTexte 67"/>
          <p:cNvSpPr txBox="1"/>
          <p:nvPr/>
        </p:nvSpPr>
        <p:spPr>
          <a:xfrm>
            <a:off x="3607209" y="3865403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5A</a:t>
            </a:r>
            <a:endParaRPr lang="fr-CH" sz="1000" b="1" dirty="0"/>
          </a:p>
        </p:txBody>
      </p:sp>
      <p:sp>
        <p:nvSpPr>
          <p:cNvPr id="70" name="ZoneTexte 69"/>
          <p:cNvSpPr txBox="1"/>
          <p:nvPr/>
        </p:nvSpPr>
        <p:spPr>
          <a:xfrm>
            <a:off x="5032346" y="5108416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5C</a:t>
            </a:r>
            <a:endParaRPr lang="fr-CH" sz="1000" b="1" dirty="0"/>
          </a:p>
        </p:txBody>
      </p:sp>
      <p:sp>
        <p:nvSpPr>
          <p:cNvPr id="71" name="ZoneTexte 70"/>
          <p:cNvSpPr txBox="1"/>
          <p:nvPr/>
        </p:nvSpPr>
        <p:spPr>
          <a:xfrm>
            <a:off x="2771800" y="3013053"/>
            <a:ext cx="27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6</a:t>
            </a:r>
            <a:endParaRPr lang="fr-CH" sz="1000" b="1" dirty="0"/>
          </a:p>
        </p:txBody>
      </p:sp>
      <p:sp>
        <p:nvSpPr>
          <p:cNvPr id="72" name="ZoneTexte 71"/>
          <p:cNvSpPr txBox="1"/>
          <p:nvPr/>
        </p:nvSpPr>
        <p:spPr>
          <a:xfrm>
            <a:off x="3595421" y="5378759"/>
            <a:ext cx="334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5B</a:t>
            </a:r>
            <a:endParaRPr lang="fr-CH" sz="1000" b="1" dirty="0"/>
          </a:p>
        </p:txBody>
      </p:sp>
      <p:sp>
        <p:nvSpPr>
          <p:cNvPr id="73" name="ZoneTexte 72"/>
          <p:cNvSpPr txBox="1"/>
          <p:nvPr/>
        </p:nvSpPr>
        <p:spPr>
          <a:xfrm>
            <a:off x="6648513" y="3816308"/>
            <a:ext cx="462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B</a:t>
            </a:r>
            <a:endParaRPr lang="fr-CH" sz="10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6815796" y="2797472"/>
            <a:ext cx="466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dirty="0" smtClean="0"/>
              <a:t>10 A</a:t>
            </a:r>
            <a:endParaRPr lang="fr-CH" sz="1000" b="1" dirty="0"/>
          </a:p>
        </p:txBody>
      </p:sp>
      <p:pic>
        <p:nvPicPr>
          <p:cNvPr id="78" name="Imag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41" y="5867289"/>
            <a:ext cx="488362" cy="437458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7591969" y="5859531"/>
            <a:ext cx="81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HAPPY</a:t>
            </a:r>
          </a:p>
          <a:p>
            <a:pPr algn="ctr"/>
            <a:r>
              <a:rPr lang="fr-CH" sz="1600" b="1" dirty="0" smtClean="0">
                <a:solidFill>
                  <a:srgbClr val="00B050"/>
                </a:solidFill>
              </a:rPr>
              <a:t>END</a:t>
            </a:r>
          </a:p>
        </p:txBody>
      </p:sp>
      <p:sp>
        <p:nvSpPr>
          <p:cNvPr id="76" name="Carré corné 7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ZoneTexte 76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11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01030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67589" y="1044352"/>
            <a:ext cx="2864706" cy="1152128"/>
          </a:xfrm>
          <a:prstGeom prst="roundRect">
            <a:avLst/>
          </a:prstGeom>
          <a:ln>
            <a:solidFill>
              <a:srgbClr val="00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Inappropriate scope and audience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167589" y="4034751"/>
            <a:ext cx="2520280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Limited impact and urgency</a:t>
            </a:r>
            <a:endParaRPr lang="en-US" sz="2400" dirty="0"/>
          </a:p>
        </p:txBody>
      </p:sp>
      <p:sp>
        <p:nvSpPr>
          <p:cNvPr id="31" name="Rounded Rectangle 30"/>
          <p:cNvSpPr/>
          <p:nvPr/>
        </p:nvSpPr>
        <p:spPr>
          <a:xfrm>
            <a:off x="3295548" y="1044352"/>
            <a:ext cx="2520280" cy="11521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Incorrect formatting</a:t>
            </a:r>
            <a:endParaRPr lang="en-US" sz="2400" dirty="0"/>
          </a:p>
        </p:txBody>
      </p:sp>
      <p:sp>
        <p:nvSpPr>
          <p:cNvPr id="34" name="Round Same Side Corner Rectangle 4"/>
          <p:cNvSpPr/>
          <p:nvPr/>
        </p:nvSpPr>
        <p:spPr>
          <a:xfrm>
            <a:off x="2915816" y="4725144"/>
            <a:ext cx="5800025" cy="21757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400" kern="1200" dirty="0"/>
          </a:p>
        </p:txBody>
      </p:sp>
      <p:sp>
        <p:nvSpPr>
          <p:cNvPr id="15" name="Rectangle 14"/>
          <p:cNvSpPr/>
          <p:nvPr/>
        </p:nvSpPr>
        <p:spPr>
          <a:xfrm>
            <a:off x="2469003" y="66046"/>
            <a:ext cx="4507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dirty="0" smtClean="0"/>
              <a:t>Reasons for</a:t>
            </a:r>
            <a:r>
              <a:rPr lang="en-US" sz="3600" dirty="0" smtClean="0">
                <a:solidFill>
                  <a:srgbClr val="00B0F0"/>
                </a:solidFill>
              </a:rPr>
              <a:t> </a:t>
            </a:r>
            <a:r>
              <a:rPr lang="en-US" sz="3600" dirty="0" smtClean="0">
                <a:solidFill>
                  <a:sysClr val="windowText" lastClr="000000"/>
                </a:solidFill>
              </a:rPr>
              <a:t>REJECTION</a:t>
            </a:r>
          </a:p>
        </p:txBody>
      </p:sp>
      <p:sp>
        <p:nvSpPr>
          <p:cNvPr id="14" name="Rounded Rectangle 19"/>
          <p:cNvSpPr/>
          <p:nvPr/>
        </p:nvSpPr>
        <p:spPr>
          <a:xfrm>
            <a:off x="179512" y="2544805"/>
            <a:ext cx="2520280" cy="792088"/>
          </a:xfrm>
          <a:prstGeom prst="roundRect">
            <a:avLst/>
          </a:prstGeom>
          <a:ln>
            <a:solidFill>
              <a:srgbClr val="00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Lack of novelty</a:t>
            </a:r>
            <a:endParaRPr lang="en-US" sz="2400" dirty="0"/>
          </a:p>
        </p:txBody>
      </p:sp>
      <p:sp>
        <p:nvSpPr>
          <p:cNvPr id="17" name="Rounded Rectangle 20"/>
          <p:cNvSpPr/>
          <p:nvPr/>
        </p:nvSpPr>
        <p:spPr>
          <a:xfrm>
            <a:off x="355340" y="5407840"/>
            <a:ext cx="2168624" cy="79208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Premature publication</a:t>
            </a:r>
            <a:endParaRPr lang="en-US" sz="2400" dirty="0"/>
          </a:p>
        </p:txBody>
      </p:sp>
      <p:sp>
        <p:nvSpPr>
          <p:cNvPr id="18" name="Rounded Rectangle 30"/>
          <p:cNvSpPr/>
          <p:nvPr/>
        </p:nvSpPr>
        <p:spPr>
          <a:xfrm>
            <a:off x="6259351" y="2293281"/>
            <a:ext cx="2727920" cy="1082774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Inadequate literature citation</a:t>
            </a:r>
            <a:endParaRPr lang="en-US" sz="2400" dirty="0"/>
          </a:p>
        </p:txBody>
      </p:sp>
      <p:sp>
        <p:nvSpPr>
          <p:cNvPr id="22" name="Rounded Rectangle 20"/>
          <p:cNvSpPr/>
          <p:nvPr/>
        </p:nvSpPr>
        <p:spPr>
          <a:xfrm>
            <a:off x="3044217" y="3941992"/>
            <a:ext cx="3106857" cy="977607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Conclusion not supported by the data</a:t>
            </a:r>
            <a:endParaRPr lang="en-US" sz="2400" dirty="0"/>
          </a:p>
        </p:txBody>
      </p:sp>
      <p:sp>
        <p:nvSpPr>
          <p:cNvPr id="23" name="Rounded Rectangle 30"/>
          <p:cNvSpPr/>
          <p:nvPr/>
        </p:nvSpPr>
        <p:spPr>
          <a:xfrm>
            <a:off x="3305747" y="2396220"/>
            <a:ext cx="2520280" cy="1152128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Flaws in methodology</a:t>
            </a:r>
            <a:endParaRPr lang="en-US" sz="2400" dirty="0"/>
          </a:p>
        </p:txBody>
      </p:sp>
      <p:sp>
        <p:nvSpPr>
          <p:cNvPr id="24" name="Rounded Rectangle 19"/>
          <p:cNvSpPr/>
          <p:nvPr/>
        </p:nvSpPr>
        <p:spPr>
          <a:xfrm>
            <a:off x="3211839" y="5238979"/>
            <a:ext cx="2771611" cy="11480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Lack of interpretations</a:t>
            </a:r>
            <a:endParaRPr lang="en-US" sz="2400" dirty="0"/>
          </a:p>
        </p:txBody>
      </p:sp>
      <p:sp>
        <p:nvSpPr>
          <p:cNvPr id="27" name="Rounded Rectangle 19"/>
          <p:cNvSpPr/>
          <p:nvPr/>
        </p:nvSpPr>
        <p:spPr>
          <a:xfrm>
            <a:off x="6379021" y="3809632"/>
            <a:ext cx="2520280" cy="792088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(Self-)Plagiarism</a:t>
            </a:r>
          </a:p>
          <a:p>
            <a:pPr algn="ctr"/>
            <a:r>
              <a:rPr lang="en-US" sz="2400" dirty="0" smtClean="0"/>
              <a:t>Text + Image</a:t>
            </a:r>
            <a:endParaRPr lang="en-US" sz="2400" dirty="0"/>
          </a:p>
        </p:txBody>
      </p:sp>
      <p:sp>
        <p:nvSpPr>
          <p:cNvPr id="28" name="Rounded Rectangle 20"/>
          <p:cNvSpPr/>
          <p:nvPr/>
        </p:nvSpPr>
        <p:spPr>
          <a:xfrm>
            <a:off x="6379021" y="1279716"/>
            <a:ext cx="2520280" cy="637964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“Salami” science</a:t>
            </a:r>
            <a:endParaRPr lang="en-US" sz="2400" dirty="0"/>
          </a:p>
        </p:txBody>
      </p:sp>
      <p:sp>
        <p:nvSpPr>
          <p:cNvPr id="29" name="Rounded Rectangle 30"/>
          <p:cNvSpPr/>
          <p:nvPr/>
        </p:nvSpPr>
        <p:spPr>
          <a:xfrm>
            <a:off x="6379021" y="5047800"/>
            <a:ext cx="2520280" cy="1152128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Research data not available</a:t>
            </a:r>
            <a:endParaRPr lang="en-US" sz="2400" dirty="0"/>
          </a:p>
        </p:txBody>
      </p:sp>
      <p:sp>
        <p:nvSpPr>
          <p:cNvPr id="16" name="Carré corné 15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/>
          <p:cNvSpPr txBox="1"/>
          <p:nvPr/>
        </p:nvSpPr>
        <p:spPr>
          <a:xfrm>
            <a:off x="8316416" y="6381328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3.2.</a:t>
            </a:r>
            <a:r>
              <a:rPr lang="fr-CH" sz="1200" dirty="0" smtClean="0"/>
              <a:t>12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618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980729"/>
            <a:ext cx="7488832" cy="1470025"/>
          </a:xfrm>
        </p:spPr>
        <p:txBody>
          <a:bodyPr/>
          <a:lstStyle/>
          <a:p>
            <a:pPr marL="809625" indent="-809625" algn="l"/>
            <a:r>
              <a:rPr lang="fr-CH" dirty="0" smtClean="0"/>
              <a:t>3.3 </a:t>
            </a:r>
            <a:r>
              <a:rPr lang="en-US" dirty="0" smtClean="0"/>
              <a:t>Negotiating your contract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636912"/>
            <a:ext cx="6855316" cy="3001888"/>
          </a:xfrm>
        </p:spPr>
        <p:txBody>
          <a:bodyPr>
            <a:normAutofit/>
          </a:bodyPr>
          <a:lstStyle/>
          <a:p>
            <a:pPr algn="l"/>
            <a:r>
              <a:rPr lang="fr-CH" sz="4000" dirty="0">
                <a:solidFill>
                  <a:schemeClr val="tx1"/>
                </a:solidFill>
                <a:latin typeface="+mj-lt"/>
              </a:rPr>
              <a:t>Section </a:t>
            </a:r>
            <a:r>
              <a:rPr lang="fr-CH" sz="4000" dirty="0" smtClean="0">
                <a:solidFill>
                  <a:schemeClr val="tx1"/>
                </a:solidFill>
                <a:latin typeface="+mj-lt"/>
              </a:rPr>
              <a:t>objective</a:t>
            </a:r>
            <a:endParaRPr lang="fr-CH" sz="4000" dirty="0">
              <a:solidFill>
                <a:schemeClr val="tx1"/>
              </a:solidFill>
              <a:latin typeface="+mj-lt"/>
            </a:endParaRPr>
          </a:p>
          <a:p>
            <a:pPr algn="l"/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pPr marL="457145" indent="-457145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discover tools to negotiate an editorial contract.</a:t>
            </a:r>
          </a:p>
          <a:p>
            <a:endParaRPr lang="fr-CH" dirty="0" smtClean="0">
              <a:latin typeface="+mj-lt"/>
            </a:endParaRPr>
          </a:p>
          <a:p>
            <a:endParaRPr lang="fr-CH" dirty="0"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37312"/>
            <a:ext cx="1102738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31" y="6237312"/>
            <a:ext cx="1117143" cy="540000"/>
          </a:xfrm>
          <a:prstGeom prst="rect">
            <a:avLst/>
          </a:prstGeom>
        </p:spPr>
      </p:pic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3.3.</a:t>
            </a:r>
            <a:r>
              <a:rPr lang="fr-CH" sz="1200" dirty="0" smtClean="0"/>
              <a:t>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37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" y="1258431"/>
            <a:ext cx="9076381" cy="4950753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smtClean="0"/>
              <a:t>How Open Is It?</a:t>
            </a:r>
            <a:endParaRPr lang="fr-CH" dirty="0"/>
          </a:p>
        </p:txBody>
      </p:sp>
      <p:sp>
        <p:nvSpPr>
          <p:cNvPr id="4" name="Carré corné 3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ZoneTexte 4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3.3.</a:t>
            </a:r>
            <a:r>
              <a:rPr lang="fr-CH" sz="1200" dirty="0" smtClean="0"/>
              <a:t>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16822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5004048" y="594637"/>
            <a:ext cx="54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>
                <a:solidFill>
                  <a:srgbClr val="00B0F0"/>
                </a:solidFill>
              </a:rPr>
              <a:t>public </a:t>
            </a:r>
            <a:r>
              <a:rPr lang="fr-CH" sz="1600" dirty="0" err="1" smtClean="0">
                <a:solidFill>
                  <a:srgbClr val="00B0F0"/>
                </a:solidFill>
              </a:rPr>
              <a:t>domain</a:t>
            </a:r>
            <a:r>
              <a:rPr lang="fr-CH" sz="1600" dirty="0" smtClean="0"/>
              <a:t> </a:t>
            </a:r>
            <a:r>
              <a:rPr lang="fr-CH" sz="1600" dirty="0" err="1" smtClean="0"/>
              <a:t>equivalent</a:t>
            </a:r>
            <a:r>
              <a:rPr lang="fr-CH" sz="1600" dirty="0"/>
              <a:t> </a:t>
            </a:r>
            <a:r>
              <a:rPr lang="fr-CH" sz="1600" dirty="0" smtClean="0"/>
              <a:t>[</a:t>
            </a:r>
            <a:r>
              <a:rPr lang="fr-CH" sz="1600" dirty="0" err="1" smtClean="0"/>
              <a:t>freely</a:t>
            </a:r>
            <a:r>
              <a:rPr lang="fr-CH" sz="1600" dirty="0" smtClean="0"/>
              <a:t> </a:t>
            </a:r>
            <a:r>
              <a:rPr lang="fr-CH" sz="1600" dirty="0" err="1" smtClean="0"/>
              <a:t>reusable</a:t>
            </a:r>
            <a:r>
              <a:rPr lang="fr-CH" sz="1600" dirty="0" smtClean="0"/>
              <a:t>]</a:t>
            </a:r>
            <a:endParaRPr lang="fr-CH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076056" y="1793975"/>
            <a:ext cx="54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>
                <a:solidFill>
                  <a:srgbClr val="00B050"/>
                </a:solidFill>
              </a:rPr>
              <a:t>free</a:t>
            </a:r>
            <a:r>
              <a:rPr lang="fr-CH" sz="1600" dirty="0" smtClean="0"/>
              <a:t> [</a:t>
            </a:r>
            <a:r>
              <a:rPr lang="fr-CH" sz="1600" dirty="0" err="1" smtClean="0"/>
              <a:t>reusable</a:t>
            </a:r>
            <a:r>
              <a:rPr lang="fr-CH" sz="1600" dirty="0" smtClean="0"/>
              <a:t>]</a:t>
            </a:r>
            <a:endParaRPr lang="fr-CH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948475" y="4780748"/>
            <a:ext cx="54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smtClean="0">
                <a:solidFill>
                  <a:srgbClr val="FFC000"/>
                </a:solidFill>
              </a:rPr>
              <a:t>open</a:t>
            </a:r>
            <a:r>
              <a:rPr lang="fr-CH" sz="1600" dirty="0" smtClean="0"/>
              <a:t> [not </a:t>
            </a:r>
            <a:r>
              <a:rPr lang="fr-CH" sz="1600" dirty="0" err="1" smtClean="0"/>
              <a:t>always</a:t>
            </a:r>
            <a:r>
              <a:rPr lang="fr-CH" sz="1600" dirty="0" smtClean="0"/>
              <a:t> </a:t>
            </a:r>
            <a:r>
              <a:rPr lang="fr-CH" sz="1600" dirty="0" err="1" smtClean="0"/>
              <a:t>reusable</a:t>
            </a:r>
            <a:r>
              <a:rPr lang="fr-CH" sz="1600" dirty="0" smtClean="0"/>
              <a:t>]</a:t>
            </a:r>
            <a:endParaRPr lang="fr-CH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924666" y="6149363"/>
            <a:ext cx="54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 smtClean="0">
                <a:solidFill>
                  <a:srgbClr val="FF0000"/>
                </a:solidFill>
              </a:rPr>
              <a:t>closed</a:t>
            </a:r>
            <a:r>
              <a:rPr lang="fr-CH" sz="1600" dirty="0" smtClean="0"/>
              <a:t> [not </a:t>
            </a:r>
            <a:r>
              <a:rPr lang="fr-CH" sz="1600" dirty="0" err="1" smtClean="0"/>
              <a:t>reusable</a:t>
            </a:r>
            <a:r>
              <a:rPr lang="fr-CH" sz="1600" dirty="0" smtClean="0"/>
              <a:t> </a:t>
            </a:r>
            <a:r>
              <a:rPr lang="fr-CH" sz="1600" dirty="0" err="1" smtClean="0"/>
              <a:t>at</a:t>
            </a:r>
            <a:r>
              <a:rPr lang="fr-CH" sz="1600" dirty="0" smtClean="0"/>
              <a:t> all]</a:t>
            </a:r>
            <a:endParaRPr lang="fr-CH" sz="1600" dirty="0"/>
          </a:p>
        </p:txBody>
      </p:sp>
      <p:cxnSp>
        <p:nvCxnSpPr>
          <p:cNvPr id="17" name="Connecteur droit 16"/>
          <p:cNvCxnSpPr/>
          <p:nvPr/>
        </p:nvCxnSpPr>
        <p:spPr>
          <a:xfrm>
            <a:off x="4500510" y="54637"/>
            <a:ext cx="0" cy="1080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496630" y="1201778"/>
            <a:ext cx="6724" cy="1440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496630" y="2708920"/>
            <a:ext cx="0" cy="3096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488628" y="5913328"/>
            <a:ext cx="0" cy="9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rré corné 1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3.3.</a:t>
            </a:r>
            <a:r>
              <a:rPr lang="fr-CH" sz="1200" dirty="0" smtClean="0"/>
              <a:t>1</a:t>
            </a:r>
            <a:endParaRPr lang="fr-CH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393"/>
            <a:ext cx="423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 smtClean="0">
                <a:solidFill>
                  <a:srgbClr val="FF0000"/>
                </a:solidFill>
              </a:rPr>
              <a:t>Publisher’s</a:t>
            </a:r>
            <a:r>
              <a:rPr lang="fr-CH" dirty="0" smtClean="0">
                <a:solidFill>
                  <a:srgbClr val="FF0000"/>
                </a:solidFill>
              </a:rPr>
              <a:t> </a:t>
            </a:r>
            <a:r>
              <a:rPr lang="fr-CH" dirty="0" err="1" smtClean="0">
                <a:solidFill>
                  <a:srgbClr val="FF0000"/>
                </a:solidFill>
              </a:rPr>
              <a:t>contract</a:t>
            </a:r>
            <a:endParaRPr lang="fr-CH" dirty="0">
              <a:solidFill>
                <a:srgbClr val="FF000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sz="4900" b="1" dirty="0" smtClean="0">
                <a:solidFill>
                  <a:srgbClr val="FF0000"/>
                </a:solidFill>
              </a:rPr>
              <a:t>WELCOME TO HELL!</a:t>
            </a:r>
            <a:endParaRPr lang="fr-CH" sz="4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Activity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8748"/>
          </a:xfrm>
        </p:spPr>
        <p:txBody>
          <a:bodyPr>
            <a:normAutofit fontScale="85000" lnSpcReduction="10000"/>
          </a:bodyPr>
          <a:lstStyle/>
          <a:p>
            <a:pPr marL="358775" indent="-358775">
              <a:buNone/>
              <a:tabLst>
                <a:tab pos="627063" algn="l"/>
              </a:tabLst>
            </a:pPr>
            <a:r>
              <a:rPr lang="fr-CH" dirty="0" smtClean="0"/>
              <a:t>&gt; </a:t>
            </a:r>
            <a:r>
              <a:rPr lang="fr-CH" dirty="0" err="1" smtClean="0"/>
              <a:t>Work</a:t>
            </a:r>
            <a:r>
              <a:rPr lang="fr-CH" dirty="0" smtClean="0"/>
              <a:t> in groups</a:t>
            </a:r>
          </a:p>
          <a:p>
            <a:pPr marL="358775" indent="-358775">
              <a:buNone/>
              <a:tabLst>
                <a:tab pos="627063" algn="l"/>
              </a:tabLst>
            </a:pPr>
            <a:r>
              <a:rPr lang="fr-CH" dirty="0" smtClean="0"/>
              <a:t>&gt; Read one of the </a:t>
            </a:r>
            <a:r>
              <a:rPr lang="fr-CH" dirty="0" err="1" smtClean="0"/>
              <a:t>publisher’s</a:t>
            </a:r>
            <a:r>
              <a:rPr lang="fr-CH" dirty="0" smtClean="0"/>
              <a:t> </a:t>
            </a:r>
            <a:r>
              <a:rPr lang="fr-CH" dirty="0" err="1" smtClean="0"/>
              <a:t>contracts</a:t>
            </a:r>
            <a:endParaRPr lang="fr-CH" dirty="0" smtClean="0"/>
          </a:p>
          <a:p>
            <a:pPr marL="358775" indent="-358775">
              <a:buNone/>
              <a:tabLst>
                <a:tab pos="627063" algn="l"/>
              </a:tabLst>
            </a:pPr>
            <a:r>
              <a:rPr lang="fr-CH" dirty="0" smtClean="0"/>
              <a:t>&gt; </a:t>
            </a:r>
            <a:r>
              <a:rPr lang="fr-CH" dirty="0" err="1" smtClean="0"/>
              <a:t>Answer</a:t>
            </a:r>
            <a:r>
              <a:rPr lang="fr-CH" dirty="0" smtClean="0"/>
              <a:t> to the </a:t>
            </a:r>
            <a:r>
              <a:rPr lang="fr-CH" dirty="0" err="1" smtClean="0"/>
              <a:t>following</a:t>
            </a:r>
            <a:r>
              <a:rPr lang="fr-CH" dirty="0" smtClean="0"/>
              <a:t> questions:</a:t>
            </a:r>
          </a:p>
          <a:p>
            <a:pPr marL="358775" indent="-358775">
              <a:buNone/>
              <a:tabLst>
                <a:tab pos="627063" algn="l"/>
              </a:tabLst>
            </a:pPr>
            <a:endParaRPr lang="fr-CH" dirty="0" smtClean="0"/>
          </a:p>
          <a:p>
            <a:pPr marL="358775" indent="-358775" algn="just">
              <a:buNone/>
              <a:tabLst>
                <a:tab pos="627063" algn="l"/>
              </a:tabLst>
            </a:pPr>
            <a:r>
              <a:rPr lang="fr-CH" dirty="0" smtClean="0"/>
              <a:t>	1.	Do </a:t>
            </a:r>
            <a:r>
              <a:rPr lang="fr-CH" dirty="0" err="1" smtClean="0">
                <a:solidFill>
                  <a:srgbClr val="00B0F0"/>
                </a:solidFill>
              </a:rPr>
              <a:t>you</a:t>
            </a:r>
            <a:r>
              <a:rPr lang="fr-CH" dirty="0" smtClean="0"/>
              <a:t> </a:t>
            </a:r>
            <a:r>
              <a:rPr lang="fr-CH" dirty="0" err="1" smtClean="0"/>
              <a:t>own</a:t>
            </a:r>
            <a:r>
              <a:rPr lang="fr-CH" dirty="0" smtClean="0"/>
              <a:t> the </a:t>
            </a:r>
            <a:r>
              <a:rPr lang="fr-CH" dirty="0" err="1" smtClean="0"/>
              <a:t>rights</a:t>
            </a:r>
            <a:r>
              <a:rPr lang="fr-CH" dirty="0" smtClean="0"/>
              <a:t>?</a:t>
            </a:r>
          </a:p>
          <a:p>
            <a:pPr marL="358775" indent="-358775" algn="just">
              <a:buNone/>
              <a:tabLst>
                <a:tab pos="627063" algn="l"/>
              </a:tabLst>
            </a:pPr>
            <a:r>
              <a:rPr lang="fr-CH" dirty="0" smtClean="0"/>
              <a:t>	2.	Do </a:t>
            </a:r>
            <a:r>
              <a:rPr lang="fr-CH" dirty="0" err="1">
                <a:solidFill>
                  <a:srgbClr val="00B0F0"/>
                </a:solidFill>
              </a:rPr>
              <a:t>you</a:t>
            </a:r>
            <a:r>
              <a:rPr lang="fr-CH" dirty="0"/>
              <a:t> have </a:t>
            </a:r>
            <a:r>
              <a:rPr lang="fr-CH" dirty="0" smtClean="0"/>
              <a:t>the right to </a:t>
            </a:r>
            <a:r>
              <a:rPr lang="fr-CH" dirty="0" err="1" smtClean="0"/>
              <a:t>reuse</a:t>
            </a:r>
            <a:r>
              <a:rPr lang="fr-CH" dirty="0" smtClean="0"/>
              <a:t> the article?</a:t>
            </a:r>
          </a:p>
          <a:p>
            <a:pPr marL="358775" indent="-358775" algn="just">
              <a:buNone/>
              <a:tabLst>
                <a:tab pos="627063" algn="l"/>
              </a:tabLst>
            </a:pPr>
            <a:r>
              <a:rPr lang="fr-CH" dirty="0" smtClean="0"/>
              <a:t>	3.	Has </a:t>
            </a:r>
            <a:r>
              <a:rPr lang="fr-CH" dirty="0" smtClean="0">
                <a:solidFill>
                  <a:srgbClr val="00B050"/>
                </a:solidFill>
              </a:rPr>
              <a:t>the </a:t>
            </a:r>
            <a:r>
              <a:rPr lang="fr-CH" dirty="0" err="1" smtClean="0">
                <a:solidFill>
                  <a:srgbClr val="00B050"/>
                </a:solidFill>
              </a:rPr>
              <a:t>reader</a:t>
            </a:r>
            <a:r>
              <a:rPr lang="fr-CH" dirty="0" smtClean="0">
                <a:solidFill>
                  <a:srgbClr val="00B050"/>
                </a:solidFill>
              </a:rPr>
              <a:t> </a:t>
            </a:r>
            <a:r>
              <a:rPr lang="fr-CH" dirty="0" smtClean="0"/>
              <a:t>the right to </a:t>
            </a:r>
            <a:r>
              <a:rPr lang="fr-CH" dirty="0" err="1" smtClean="0"/>
              <a:t>reuse</a:t>
            </a:r>
            <a:r>
              <a:rPr lang="fr-CH" dirty="0" smtClean="0"/>
              <a:t> the article?</a:t>
            </a:r>
          </a:p>
          <a:p>
            <a:pPr marL="358775" indent="-358775" algn="just">
              <a:buNone/>
              <a:tabLst>
                <a:tab pos="627063" algn="l"/>
              </a:tabLst>
            </a:pPr>
            <a:r>
              <a:rPr lang="fr-CH" dirty="0" smtClean="0"/>
              <a:t>	4.	Do </a:t>
            </a:r>
            <a:r>
              <a:rPr lang="fr-CH" dirty="0" err="1">
                <a:solidFill>
                  <a:srgbClr val="00B0F0"/>
                </a:solidFill>
              </a:rPr>
              <a:t>you</a:t>
            </a:r>
            <a:r>
              <a:rPr lang="fr-CH" dirty="0"/>
              <a:t> have </a:t>
            </a:r>
            <a:r>
              <a:rPr lang="fr-CH" dirty="0" smtClean="0"/>
              <a:t>the right to post the article?</a:t>
            </a:r>
          </a:p>
        </p:txBody>
      </p:sp>
      <p:sp>
        <p:nvSpPr>
          <p:cNvPr id="4" name="Carré corné 3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ZoneTexte 4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3.3.</a:t>
            </a:r>
            <a:r>
              <a:rPr lang="fr-CH" sz="1200" dirty="0" smtClean="0"/>
              <a:t>4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3883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>
                <a:solidFill>
                  <a:srgbClr val="00B0F0"/>
                </a:solidFill>
              </a:rPr>
              <a:t>When</a:t>
            </a:r>
            <a:r>
              <a:rPr lang="fr-CH" dirty="0" smtClean="0">
                <a:solidFill>
                  <a:srgbClr val="00B0F0"/>
                </a:solidFill>
              </a:rPr>
              <a:t> </a:t>
            </a:r>
            <a:r>
              <a:rPr lang="fr-CH" dirty="0" err="1" smtClean="0"/>
              <a:t>should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</a:t>
            </a:r>
            <a:r>
              <a:rPr lang="fr-CH" dirty="0" err="1" smtClean="0"/>
              <a:t>publish</a:t>
            </a:r>
            <a:r>
              <a:rPr lang="fr-CH" dirty="0" smtClean="0"/>
              <a:t>?</a:t>
            </a:r>
            <a:endParaRPr lang="fr-CH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5736" y="1667783"/>
            <a:ext cx="5976664" cy="13291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>
                <a:solidFill>
                  <a:srgbClr val="00B0F0"/>
                </a:solidFill>
              </a:rPr>
              <a:t>early</a:t>
            </a:r>
            <a:r>
              <a:rPr lang="fr-CH" dirty="0">
                <a:solidFill>
                  <a:srgbClr val="00B0F0"/>
                </a:solidFill>
              </a:rPr>
              <a:t>	</a:t>
            </a:r>
            <a:r>
              <a:rPr lang="fr-CH" dirty="0" smtClean="0">
                <a:solidFill>
                  <a:srgbClr val="00B0F0"/>
                </a:solidFill>
              </a:rPr>
              <a:t>	</a:t>
            </a:r>
            <a:r>
              <a:rPr lang="fr-CH" dirty="0" err="1" smtClean="0"/>
              <a:t>premature</a:t>
            </a:r>
            <a:r>
              <a:rPr lang="fr-CH" dirty="0" smtClean="0"/>
              <a:t> publication</a:t>
            </a:r>
          </a:p>
          <a:p>
            <a:pPr marL="0" indent="0">
              <a:buNone/>
            </a:pPr>
            <a:endParaRPr lang="fr-CH" sz="13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>
                <a:solidFill>
                  <a:srgbClr val="00B0F0"/>
                </a:solidFill>
              </a:rPr>
              <a:t>late</a:t>
            </a:r>
            <a:r>
              <a:rPr lang="fr-CH" dirty="0" smtClean="0">
                <a:solidFill>
                  <a:srgbClr val="00B0F0"/>
                </a:solidFill>
              </a:rPr>
              <a:t>		</a:t>
            </a:r>
            <a:r>
              <a:rPr lang="fr-CH" dirty="0" err="1" smtClean="0"/>
              <a:t>beware</a:t>
            </a:r>
            <a:r>
              <a:rPr lang="fr-CH" dirty="0" smtClean="0"/>
              <a:t> of </a:t>
            </a:r>
            <a:r>
              <a:rPr lang="fr-CH" dirty="0" err="1" smtClean="0"/>
              <a:t>competitors</a:t>
            </a:r>
            <a:endParaRPr lang="fr-CH" dirty="0" smtClean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1072158" y="3668228"/>
            <a:ext cx="7031945" cy="23852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CH" sz="600" b="1" i="1" dirty="0" smtClean="0">
              <a:solidFill>
                <a:srgbClr val="00B0F0"/>
              </a:solidFill>
            </a:endParaRPr>
          </a:p>
          <a:p>
            <a:pPr algn="ctr"/>
            <a:endParaRPr lang="fr-CH" sz="300" b="1" i="1" dirty="0" smtClean="0">
              <a:solidFill>
                <a:srgbClr val="00B0F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smtClean="0"/>
              <a:t>Complete </a:t>
            </a:r>
            <a:r>
              <a:rPr lang="fr-CH" sz="2000" dirty="0" smtClean="0">
                <a:solidFill>
                  <a:srgbClr val="00B0F0"/>
                </a:solidFill>
              </a:rPr>
              <a:t>70%</a:t>
            </a:r>
            <a:r>
              <a:rPr lang="fr-CH" sz="2000" dirty="0" smtClean="0"/>
              <a:t> of </a:t>
            </a:r>
            <a:r>
              <a:rPr lang="fr-CH" sz="2000" dirty="0" err="1" smtClean="0"/>
              <a:t>your</a:t>
            </a:r>
            <a:r>
              <a:rPr lang="fr-CH" sz="2000" dirty="0" smtClean="0"/>
              <a:t> </a:t>
            </a:r>
            <a:r>
              <a:rPr lang="fr-CH" sz="2000" dirty="0" err="1" smtClean="0"/>
              <a:t>research</a:t>
            </a:r>
            <a:r>
              <a:rPr lang="fr-CH" sz="2000" dirty="0" smtClean="0"/>
              <a:t> </a:t>
            </a:r>
            <a:r>
              <a:rPr lang="fr-CH" sz="2000" dirty="0" err="1" smtClean="0"/>
              <a:t>before</a:t>
            </a:r>
            <a:r>
              <a:rPr lang="fr-CH" sz="2000" dirty="0" smtClean="0"/>
              <a:t> </a:t>
            </a:r>
            <a:r>
              <a:rPr lang="fr-CH" sz="2000" dirty="0" err="1" smtClean="0"/>
              <a:t>publishing</a:t>
            </a:r>
            <a:endParaRPr lang="fr-CH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err="1" smtClean="0"/>
              <a:t>Publish</a:t>
            </a:r>
            <a:r>
              <a:rPr lang="fr-CH" sz="2000" dirty="0" smtClean="0"/>
              <a:t> a </a:t>
            </a:r>
            <a:r>
              <a:rPr lang="fr-CH" sz="2000" dirty="0" smtClean="0">
                <a:solidFill>
                  <a:srgbClr val="00B0F0"/>
                </a:solidFill>
              </a:rPr>
              <a:t>short communication </a:t>
            </a:r>
            <a:r>
              <a:rPr lang="fr-CH" sz="2000" dirty="0" smtClean="0"/>
              <a:t>to mark </a:t>
            </a:r>
            <a:r>
              <a:rPr lang="fr-CH" sz="2000" dirty="0" err="1" smtClean="0"/>
              <a:t>your</a:t>
            </a:r>
            <a:r>
              <a:rPr lang="fr-CH" sz="2000" dirty="0" smtClean="0"/>
              <a:t> </a:t>
            </a:r>
            <a:r>
              <a:rPr lang="fr-CH" sz="2000" dirty="0" err="1" smtClean="0"/>
              <a:t>research</a:t>
            </a:r>
            <a:r>
              <a:rPr lang="fr-CH" sz="2000" dirty="0" smtClean="0"/>
              <a:t> </a:t>
            </a:r>
            <a:r>
              <a:rPr lang="fr-CH" sz="2000" dirty="0" err="1" smtClean="0"/>
              <a:t>territory</a:t>
            </a:r>
            <a:endParaRPr lang="fr-CH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err="1" smtClean="0"/>
              <a:t>Present</a:t>
            </a:r>
            <a:r>
              <a:rPr lang="fr-CH" sz="2000" dirty="0" smtClean="0"/>
              <a:t> </a:t>
            </a:r>
            <a:r>
              <a:rPr lang="fr-CH" sz="2000" dirty="0" err="1" smtClean="0"/>
              <a:t>something</a:t>
            </a:r>
            <a:r>
              <a:rPr lang="fr-CH" sz="2000" dirty="0" smtClean="0"/>
              <a:t> </a:t>
            </a:r>
            <a:r>
              <a:rPr lang="fr-CH" sz="2000" dirty="0" smtClean="0">
                <a:solidFill>
                  <a:srgbClr val="00B0F0"/>
                </a:solidFill>
              </a:rPr>
              <a:t>new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smtClean="0"/>
              <a:t>Be </a:t>
            </a:r>
            <a:r>
              <a:rPr lang="fr-CH" sz="2000" dirty="0" err="1" smtClean="0">
                <a:solidFill>
                  <a:srgbClr val="00B0F0"/>
                </a:solidFill>
              </a:rPr>
              <a:t>strategic</a:t>
            </a:r>
            <a:endParaRPr lang="fr-CH" sz="2000" dirty="0" smtClean="0">
              <a:solidFill>
                <a:srgbClr val="00B0F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smtClean="0"/>
              <a:t>Do not </a:t>
            </a:r>
            <a:r>
              <a:rPr lang="fr-CH" sz="2000" dirty="0" err="1" smtClean="0"/>
              <a:t>publish</a:t>
            </a:r>
            <a:r>
              <a:rPr lang="fr-CH" sz="2000" dirty="0" smtClean="0"/>
              <a:t> </a:t>
            </a:r>
            <a:r>
              <a:rPr lang="fr-CH" sz="2000" dirty="0" err="1" smtClean="0"/>
              <a:t>anything</a:t>
            </a:r>
            <a:r>
              <a:rPr lang="fr-CH" sz="2000" dirty="0" smtClean="0"/>
              <a:t> if </a:t>
            </a:r>
            <a:r>
              <a:rPr lang="fr-CH" sz="2000" dirty="0" err="1" smtClean="0"/>
              <a:t>you</a:t>
            </a:r>
            <a:r>
              <a:rPr lang="fr-CH" sz="2000" dirty="0" smtClean="0"/>
              <a:t> plan to </a:t>
            </a:r>
            <a:r>
              <a:rPr lang="fr-CH" sz="2000" dirty="0" smtClean="0">
                <a:solidFill>
                  <a:srgbClr val="00B0F0"/>
                </a:solidFill>
              </a:rPr>
              <a:t>patent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H" sz="2000" dirty="0" smtClean="0"/>
              <a:t>Do not split </a:t>
            </a:r>
            <a:r>
              <a:rPr lang="fr-CH" sz="2000" dirty="0" err="1" smtClean="0"/>
              <a:t>your</a:t>
            </a:r>
            <a:r>
              <a:rPr lang="fr-CH" sz="2000" dirty="0" smtClean="0"/>
              <a:t> </a:t>
            </a:r>
            <a:r>
              <a:rPr lang="fr-CH" sz="2000" dirty="0" err="1" smtClean="0"/>
              <a:t>research</a:t>
            </a:r>
            <a:r>
              <a:rPr lang="fr-CH" sz="2000" dirty="0" smtClean="0"/>
              <a:t> </a:t>
            </a:r>
            <a:r>
              <a:rPr lang="fr-CH" sz="2000" dirty="0" err="1" smtClean="0"/>
              <a:t>into</a:t>
            </a:r>
            <a:r>
              <a:rPr lang="fr-CH" sz="2000" dirty="0" smtClean="0"/>
              <a:t> </a:t>
            </a:r>
            <a:r>
              <a:rPr lang="fr-CH" sz="2000" dirty="0" err="1" smtClean="0"/>
              <a:t>too</a:t>
            </a:r>
            <a:r>
              <a:rPr lang="fr-CH" sz="2000" dirty="0" smtClean="0"/>
              <a:t> </a:t>
            </a:r>
            <a:r>
              <a:rPr lang="fr-CH" sz="2000" dirty="0" err="1" smtClean="0"/>
              <a:t>many</a:t>
            </a:r>
            <a:r>
              <a:rPr lang="fr-CH" sz="2000" dirty="0" smtClean="0"/>
              <a:t> publications to </a:t>
            </a:r>
            <a:r>
              <a:rPr lang="fr-CH" sz="2000" dirty="0" err="1" smtClean="0"/>
              <a:t>avoid</a:t>
            </a:r>
            <a:r>
              <a:rPr lang="fr-CH" sz="2000" dirty="0" smtClean="0"/>
              <a:t> «</a:t>
            </a:r>
            <a:r>
              <a:rPr lang="fr-CH" sz="2000" dirty="0" smtClean="0">
                <a:solidFill>
                  <a:srgbClr val="00B0F0"/>
                </a:solidFill>
              </a:rPr>
              <a:t>salami science</a:t>
            </a:r>
            <a:r>
              <a:rPr lang="fr-CH" sz="2000" dirty="0" smtClean="0"/>
              <a:t>»</a:t>
            </a:r>
            <a:endParaRPr lang="fr-CH" sz="2000" dirty="0" smtClean="0"/>
          </a:p>
        </p:txBody>
      </p:sp>
      <p:pic>
        <p:nvPicPr>
          <p:cNvPr id="1026" name="Picture 2" descr="C:\Users\csalamin\Desktop\5602665286_ba8b381002_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12" y="1667414"/>
            <a:ext cx="744402" cy="9762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>
            <a:off x="3910608" y="1837337"/>
            <a:ext cx="720080" cy="151503"/>
          </a:xfrm>
          <a:prstGeom prst="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Flèche droite 9"/>
          <p:cNvSpPr/>
          <p:nvPr/>
        </p:nvSpPr>
        <p:spPr>
          <a:xfrm>
            <a:off x="3910608" y="2341393"/>
            <a:ext cx="720080" cy="151503"/>
          </a:xfrm>
          <a:prstGeom prst="rightArrow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1356164" y="2645133"/>
            <a:ext cx="5212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300" dirty="0" err="1"/>
              <a:t>Alarm</a:t>
            </a:r>
            <a:r>
              <a:rPr lang="fr-CH" sz="300" dirty="0"/>
              <a:t> </a:t>
            </a:r>
            <a:r>
              <a:rPr lang="fr-CH" sz="300" dirty="0" err="1"/>
              <a:t>Clock</a:t>
            </a:r>
            <a:r>
              <a:rPr lang="fr-CH" sz="300" dirty="0"/>
              <a:t> </a:t>
            </a:r>
            <a:r>
              <a:rPr lang="fr-CH" sz="300" dirty="0" err="1" smtClean="0"/>
              <a:t>Redux</a:t>
            </a:r>
            <a:r>
              <a:rPr lang="fr-CH" sz="300" dirty="0" smtClean="0"/>
              <a:t>,</a:t>
            </a:r>
          </a:p>
          <a:p>
            <a:r>
              <a:rPr lang="fr-CH" sz="300" dirty="0" smtClean="0"/>
              <a:t>By </a:t>
            </a:r>
            <a:r>
              <a:rPr lang="fr-CH" sz="300" dirty="0"/>
              <a:t>Stuart B, CC-BY-NC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627784" y="3155643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b="1" i="1" dirty="0"/>
              <a:t>Our </a:t>
            </a:r>
            <a:r>
              <a:rPr lang="fr-CH" sz="2800" b="1" i="1" dirty="0" smtClean="0"/>
              <a:t>recommandations</a:t>
            </a:r>
            <a:endParaRPr lang="fr-CH" sz="2800" b="1" i="1" dirty="0"/>
          </a:p>
        </p:txBody>
      </p:sp>
      <p:sp>
        <p:nvSpPr>
          <p:cNvPr id="11" name="Carré corné 1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ZoneTexte 12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2812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980728"/>
            <a:ext cx="7772400" cy="1470025"/>
          </a:xfrm>
        </p:spPr>
        <p:txBody>
          <a:bodyPr/>
          <a:lstStyle/>
          <a:p>
            <a:pPr algn="l"/>
            <a:r>
              <a:rPr lang="fr-CH" dirty="0" smtClean="0"/>
              <a:t>3.4 </a:t>
            </a:r>
            <a:r>
              <a:rPr lang="fr-CH" dirty="0" err="1" smtClean="0"/>
              <a:t>Disseminating</a:t>
            </a:r>
            <a:r>
              <a:rPr lang="fr-CH" dirty="0" smtClean="0"/>
              <a:t> </a:t>
            </a:r>
            <a:r>
              <a:rPr lang="fr-CH" dirty="0" err="1" smtClean="0"/>
              <a:t>your</a:t>
            </a:r>
            <a:r>
              <a:rPr lang="fr-CH" dirty="0" smtClean="0"/>
              <a:t> article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636912"/>
            <a:ext cx="6400800" cy="300188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CH" sz="4000" dirty="0" smtClean="0">
                <a:solidFill>
                  <a:schemeClr val="tx1"/>
                </a:solidFill>
                <a:latin typeface="+mj-lt"/>
              </a:rPr>
              <a:t>Section objectives</a:t>
            </a:r>
          </a:p>
          <a:p>
            <a:endParaRPr lang="fr-CH" sz="4000" dirty="0" smtClean="0">
              <a:solidFill>
                <a:schemeClr val="tx1"/>
              </a:solidFill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understand what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bibliometrics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really is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understand what </a:t>
            </a:r>
            <a:r>
              <a:rPr lang="en-US" sz="2600" dirty="0" err="1" smtClean="0">
                <a:solidFill>
                  <a:srgbClr val="000000"/>
                </a:solidFill>
                <a:latin typeface="+mj-lt"/>
              </a:rPr>
              <a:t>bibliometrics</a:t>
            </a: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 is used for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000000"/>
                </a:solidFill>
                <a:latin typeface="+mj-lt"/>
              </a:rPr>
              <a:t>you know how to create a dissemination strategy</a:t>
            </a:r>
            <a:endParaRPr lang="en-US" sz="2600" dirty="0">
              <a:solidFill>
                <a:srgbClr val="000000"/>
              </a:solidFill>
              <a:latin typeface="+mj-lt"/>
            </a:endParaRPr>
          </a:p>
          <a:p>
            <a:endParaRPr lang="fr-CH" dirty="0" smtClean="0">
              <a:latin typeface="+mj-lt"/>
            </a:endParaRPr>
          </a:p>
          <a:p>
            <a:endParaRPr lang="fr-CH" dirty="0"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37312"/>
            <a:ext cx="1102738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31" y="6237312"/>
            <a:ext cx="1117143" cy="540000"/>
          </a:xfrm>
          <a:prstGeom prst="rect">
            <a:avLst/>
          </a:prstGeom>
        </p:spPr>
      </p:pic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 smtClean="0"/>
              <a:t>0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886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Impact Factor</a:t>
            </a:r>
            <a:endParaRPr lang="fr-CH" sz="4800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11786"/>
              </p:ext>
            </p:extLst>
          </p:nvPr>
        </p:nvGraphicFramePr>
        <p:xfrm>
          <a:off x="3203848" y="2636912"/>
          <a:ext cx="2736304" cy="2159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l" fontAlgn="b"/>
                      <a:r>
                        <a:rPr lang="fr-CH" sz="1800" b="1" u="none" strike="noStrike" dirty="0">
                          <a:effectLst/>
                        </a:rPr>
                        <a:t>Nature</a:t>
                      </a:r>
                      <a:endParaRPr lang="fr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i="1" u="none" strike="noStrike" dirty="0">
                          <a:effectLst/>
                        </a:rPr>
                        <a:t>art. </a:t>
                      </a:r>
                      <a:r>
                        <a:rPr lang="fr-CH" sz="1400" i="1" u="none" strike="noStrike" dirty="0" err="1">
                          <a:effectLst/>
                        </a:rPr>
                        <a:t>publ</a:t>
                      </a:r>
                      <a:r>
                        <a:rPr lang="fr-CH" sz="1400" i="1" u="none" strike="noStrike" dirty="0">
                          <a:effectLst/>
                        </a:rPr>
                        <a:t>.</a:t>
                      </a:r>
                      <a:endParaRPr lang="fr-CH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i="1" u="none" strike="noStrike" dirty="0" err="1">
                          <a:effectLst/>
                        </a:rPr>
                        <a:t>cited</a:t>
                      </a:r>
                      <a:r>
                        <a:rPr lang="fr-CH" sz="1400" i="1" u="none" strike="noStrike" dirty="0">
                          <a:effectLst/>
                        </a:rPr>
                        <a:t> in 2014</a:t>
                      </a:r>
                      <a:endParaRPr lang="fr-CH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571"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2013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860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29,753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1"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2012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869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41,924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571"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TOTAL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1,729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>
                          <a:effectLst/>
                        </a:rPr>
                        <a:t>71,677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571">
                <a:tc>
                  <a:txBody>
                    <a:bodyPr/>
                    <a:lstStyle/>
                    <a:p>
                      <a:pPr algn="l" fontAlgn="b"/>
                      <a:endParaRPr lang="fr-CH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5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CH" sz="1400" b="1" u="none" strike="noStrike" dirty="0">
                          <a:effectLst/>
                        </a:rPr>
                        <a:t>IF</a:t>
                      </a:r>
                      <a:r>
                        <a:rPr lang="fr-CH" sz="1400" u="none" strike="noStrike" baseline="-25000" dirty="0">
                          <a:effectLst/>
                        </a:rPr>
                        <a:t>2014</a:t>
                      </a:r>
                      <a:r>
                        <a:rPr lang="fr-CH" sz="1400" u="none" strike="noStrike" dirty="0">
                          <a:effectLst/>
                        </a:rPr>
                        <a:t> </a:t>
                      </a:r>
                      <a:r>
                        <a:rPr lang="fr-CH" sz="1400" u="none" strike="noStrike" dirty="0" smtClean="0">
                          <a:effectLst/>
                        </a:rPr>
                        <a:t>=  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u="none" strike="noStrike" dirty="0">
                          <a:effectLst/>
                        </a:rPr>
                        <a:t>71,677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CH" sz="1400" u="none" strike="noStrike" dirty="0">
                          <a:effectLst/>
                        </a:rPr>
                        <a:t> = </a:t>
                      </a:r>
                      <a:r>
                        <a:rPr lang="fr-CH" sz="1400" b="1" u="none" strike="noStrike" dirty="0">
                          <a:effectLst/>
                        </a:rPr>
                        <a:t>41.456</a:t>
                      </a:r>
                      <a:endParaRPr lang="fr-CH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u="none" strike="noStrike" dirty="0">
                          <a:effectLst/>
                        </a:rPr>
                        <a:t>1,729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251520" y="5406315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/>
              <a:t>The case of </a:t>
            </a:r>
            <a:r>
              <a:rPr lang="fr-CH" sz="2400" b="1" dirty="0"/>
              <a:t>ACTA CRYSTALLOGRAPHICA SECTION </a:t>
            </a:r>
            <a:r>
              <a:rPr lang="fr-CH" sz="2400" b="1" dirty="0" smtClean="0"/>
              <a:t>A</a:t>
            </a:r>
            <a:r>
              <a:rPr lang="fr-CH" sz="2400" dirty="0" smtClean="0"/>
              <a:t> (2009-2010):</a:t>
            </a:r>
            <a:endParaRPr lang="fr-CH" sz="2400" dirty="0"/>
          </a:p>
          <a:p>
            <a:r>
              <a:rPr lang="fr-CH" sz="2400" dirty="0" smtClean="0">
                <a:hlinkClick r:id="rId2"/>
              </a:rPr>
              <a:t>http</a:t>
            </a:r>
            <a:r>
              <a:rPr lang="fr-CH" sz="2400" dirty="0">
                <a:hlinkClick r:id="rId2"/>
              </a:rPr>
              <a:t>://</a:t>
            </a:r>
            <a:r>
              <a:rPr lang="fr-CH" sz="2400" dirty="0" smtClean="0">
                <a:hlinkClick r:id="rId2"/>
              </a:rPr>
              <a:t>go.epfl.ch/aca-if</a:t>
            </a:r>
            <a:r>
              <a:rPr lang="fr-CH" sz="2400" dirty="0" smtClean="0"/>
              <a:t> (</a:t>
            </a:r>
            <a:r>
              <a:rPr lang="fr-CH" sz="2400" dirty="0" err="1" smtClean="0"/>
              <a:t>webpage</a:t>
            </a:r>
            <a:r>
              <a:rPr lang="fr-CH" sz="2400" dirty="0" smtClean="0"/>
              <a:t> accessible </a:t>
            </a:r>
            <a:r>
              <a:rPr lang="fr-CH" sz="2400" dirty="0" err="1" smtClean="0"/>
              <a:t>from</a:t>
            </a:r>
            <a:r>
              <a:rPr lang="fr-CH" sz="2400" dirty="0" smtClean="0"/>
              <a:t> EPFL)</a:t>
            </a:r>
            <a:endParaRPr lang="fr-CH" sz="2400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755576" y="1124744"/>
            <a:ext cx="4608512" cy="1080120"/>
          </a:xfrm>
          <a:prstGeom prst="wedgeRoundRectCallout">
            <a:avLst>
              <a:gd name="adj1" fmla="val -298"/>
              <a:gd name="adj2" fmla="val 86309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69289" y="1268760"/>
            <a:ext cx="3962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 smtClean="0">
                <a:solidFill>
                  <a:srgbClr val="0070C0"/>
                </a:solidFill>
              </a:rPr>
              <a:t>Are </a:t>
            </a:r>
            <a:r>
              <a:rPr lang="fr-CH" sz="2400" dirty="0" err="1" smtClean="0">
                <a:solidFill>
                  <a:srgbClr val="0070C0"/>
                </a:solidFill>
              </a:rPr>
              <a:t>you</a:t>
            </a:r>
            <a:r>
              <a:rPr lang="fr-CH" sz="2400" dirty="0" smtClean="0">
                <a:solidFill>
                  <a:srgbClr val="0070C0"/>
                </a:solidFill>
              </a:rPr>
              <a:t> a good </a:t>
            </a:r>
            <a:r>
              <a:rPr lang="fr-CH" sz="2400" dirty="0" err="1" smtClean="0">
                <a:solidFill>
                  <a:srgbClr val="0070C0"/>
                </a:solidFill>
              </a:rPr>
              <a:t>researcher</a:t>
            </a:r>
            <a:endParaRPr lang="fr-CH" sz="2400" dirty="0">
              <a:solidFill>
                <a:srgbClr val="0070C0"/>
              </a:solidFill>
            </a:endParaRPr>
          </a:p>
          <a:p>
            <a:r>
              <a:rPr lang="fr-CH" sz="2400" dirty="0" smtClean="0">
                <a:solidFill>
                  <a:srgbClr val="0070C0"/>
                </a:solidFill>
              </a:rPr>
              <a:t>if </a:t>
            </a:r>
            <a:r>
              <a:rPr lang="fr-CH" sz="2400" dirty="0" err="1" smtClean="0">
                <a:solidFill>
                  <a:srgbClr val="0070C0"/>
                </a:solidFill>
              </a:rPr>
              <a:t>you</a:t>
            </a:r>
            <a:r>
              <a:rPr lang="fr-CH" sz="2400" dirty="0" smtClean="0">
                <a:solidFill>
                  <a:srgbClr val="0070C0"/>
                </a:solidFill>
              </a:rPr>
              <a:t> </a:t>
            </a:r>
            <a:r>
              <a:rPr lang="fr-CH" sz="2400" dirty="0" err="1" smtClean="0">
                <a:solidFill>
                  <a:srgbClr val="0070C0"/>
                </a:solidFill>
              </a:rPr>
              <a:t>publish</a:t>
            </a:r>
            <a:r>
              <a:rPr lang="fr-CH" sz="2400" dirty="0" smtClean="0">
                <a:solidFill>
                  <a:srgbClr val="0070C0"/>
                </a:solidFill>
              </a:rPr>
              <a:t> in a top journal?</a:t>
            </a:r>
            <a:endParaRPr lang="fr-CH" sz="2400" dirty="0">
              <a:solidFill>
                <a:srgbClr val="0070C0"/>
              </a:solidFill>
            </a:endParaRPr>
          </a:p>
        </p:txBody>
      </p:sp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 smtClean="0"/>
              <a:t>1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4529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h-index</a:t>
            </a:r>
            <a:endParaRPr lang="fr-CH" sz="4800" dirty="0"/>
          </a:p>
        </p:txBody>
      </p:sp>
      <p:sp>
        <p:nvSpPr>
          <p:cNvPr id="3" name="ZoneTexte 2"/>
          <p:cNvSpPr txBox="1"/>
          <p:nvPr/>
        </p:nvSpPr>
        <p:spPr>
          <a:xfrm>
            <a:off x="755576" y="2348880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i="1" dirty="0" smtClean="0"/>
              <a:t>h</a:t>
            </a:r>
            <a:r>
              <a:rPr lang="en-US" sz="2400" dirty="0" smtClean="0"/>
              <a:t> of the </a:t>
            </a:r>
            <a:r>
              <a:rPr lang="en-US" sz="2400" i="1" dirty="0" smtClean="0"/>
              <a:t>h</a:t>
            </a:r>
            <a:r>
              <a:rPr lang="en-US" sz="2400" dirty="0" smtClean="0"/>
              <a:t>-index (</a:t>
            </a:r>
            <a:r>
              <a:rPr lang="en-US" sz="2400" dirty="0"/>
              <a:t>named after </a:t>
            </a:r>
            <a:r>
              <a:rPr lang="en-US" sz="2400" dirty="0" smtClean="0"/>
              <a:t>Jorge Hirsch) means that</a:t>
            </a:r>
          </a:p>
          <a:p>
            <a:pPr algn="ctr"/>
            <a:r>
              <a:rPr lang="en-US" sz="2400" dirty="0" smtClean="0"/>
              <a:t>a researcher has published </a:t>
            </a:r>
            <a:r>
              <a:rPr lang="en-US" sz="2400" b="1" i="1" dirty="0" smtClean="0"/>
              <a:t>h</a:t>
            </a:r>
            <a:r>
              <a:rPr lang="en-US" sz="2400" dirty="0" smtClean="0"/>
              <a:t> articles</a:t>
            </a:r>
          </a:p>
          <a:p>
            <a:pPr algn="ctr"/>
            <a:r>
              <a:rPr lang="en-US" sz="2400" dirty="0" smtClean="0"/>
              <a:t>that have been cited at least </a:t>
            </a:r>
            <a:r>
              <a:rPr lang="en-US" sz="2400" b="1" i="1" dirty="0" smtClean="0"/>
              <a:t>h</a:t>
            </a:r>
            <a:r>
              <a:rPr lang="en-US" sz="2400" dirty="0" smtClean="0"/>
              <a:t> times.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55364" y="1256312"/>
            <a:ext cx="870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/>
              <a:t>The </a:t>
            </a:r>
            <a:r>
              <a:rPr lang="fr-CH" sz="2400" b="1" i="1" dirty="0" smtClean="0"/>
              <a:t>h</a:t>
            </a:r>
            <a:r>
              <a:rPr lang="fr-CH" sz="2400" b="1" dirty="0" smtClean="0"/>
              <a:t>-index</a:t>
            </a:r>
            <a:r>
              <a:rPr lang="fr-CH" sz="2400" dirty="0" smtClean="0"/>
              <a:t> </a:t>
            </a:r>
            <a:r>
              <a:rPr lang="en-US" sz="2400" dirty="0"/>
              <a:t>(named after Jorge Hirsch) </a:t>
            </a:r>
            <a:r>
              <a:rPr lang="fr-CH" sz="2400" dirty="0" err="1" smtClean="0"/>
              <a:t>is</a:t>
            </a:r>
            <a:r>
              <a:rPr lang="fr-CH" sz="2400" b="1" dirty="0" smtClean="0"/>
              <a:t> </a:t>
            </a:r>
            <a:r>
              <a:rPr lang="fr-CH" sz="2400" u="sng" dirty="0" err="1"/>
              <a:t>based</a:t>
            </a:r>
            <a:r>
              <a:rPr lang="fr-CH" sz="2400" u="sng" dirty="0"/>
              <a:t> on </a:t>
            </a:r>
            <a:r>
              <a:rPr lang="fr-CH" sz="2400" u="sng" dirty="0" smtClean="0"/>
              <a:t>the </a:t>
            </a:r>
            <a:r>
              <a:rPr lang="fr-CH" sz="2400" u="sng" dirty="0" err="1" smtClean="0"/>
              <a:t>database</a:t>
            </a:r>
            <a:r>
              <a:rPr lang="fr-CH" sz="2400" u="sng" dirty="0" smtClean="0"/>
              <a:t> of </a:t>
            </a:r>
            <a:r>
              <a:rPr lang="fr-CH" sz="2400" u="sng" dirty="0" err="1" smtClean="0"/>
              <a:t>your</a:t>
            </a:r>
            <a:r>
              <a:rPr lang="fr-CH" sz="2400" u="sng" dirty="0" smtClean="0"/>
              <a:t> </a:t>
            </a:r>
            <a:r>
              <a:rPr lang="fr-CH" sz="2400" u="sng" dirty="0" err="1" smtClean="0"/>
              <a:t>choice</a:t>
            </a:r>
            <a:r>
              <a:rPr lang="fr-CH" sz="2400" dirty="0" smtClean="0"/>
              <a:t>.</a:t>
            </a:r>
            <a:endParaRPr lang="fr-CH" sz="24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492152" y="4509120"/>
            <a:ext cx="0" cy="17281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644552" y="4653136"/>
            <a:ext cx="0" cy="15841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796952" y="4653136"/>
            <a:ext cx="0" cy="15841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949352" y="4869160"/>
            <a:ext cx="0" cy="13681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101752" y="5085184"/>
            <a:ext cx="0" cy="11521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254152" y="5511716"/>
            <a:ext cx="0" cy="725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406552" y="5661248"/>
            <a:ext cx="0" cy="5760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558952" y="5805264"/>
            <a:ext cx="0" cy="4320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711352" y="5895274"/>
            <a:ext cx="0" cy="3420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863752" y="6021288"/>
            <a:ext cx="0" cy="2160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016152" y="6066293"/>
            <a:ext cx="0" cy="1710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168552" y="6151802"/>
            <a:ext cx="0" cy="855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4320952" y="6151802"/>
            <a:ext cx="0" cy="855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4473352" y="6151802"/>
            <a:ext cx="0" cy="855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39652" y="3861048"/>
            <a:ext cx="9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smtClean="0"/>
              <a:t># citations</a:t>
            </a:r>
            <a:endParaRPr lang="fr-CH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4247964" y="6237312"/>
            <a:ext cx="9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 smtClean="0"/>
              <a:t>paper</a:t>
            </a:r>
            <a:r>
              <a:rPr lang="fr-CH" sz="1200" dirty="0" smtClean="0"/>
              <a:t> </a:t>
            </a:r>
            <a:r>
              <a:rPr lang="fr-CH" sz="1200" dirty="0" err="1" smtClean="0"/>
              <a:t>rank</a:t>
            </a:r>
            <a:endParaRPr lang="fr-CH" sz="1200" dirty="0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2339752" y="6237312"/>
            <a:ext cx="26559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195736" y="5373216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339752" y="3933056"/>
            <a:ext cx="0" cy="2304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V="1">
            <a:off x="3131840" y="5373217"/>
            <a:ext cx="0" cy="10025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331640" y="5234717"/>
            <a:ext cx="830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>
                <a:solidFill>
                  <a:srgbClr val="FF0000"/>
                </a:solidFill>
              </a:rPr>
              <a:t>5 citations</a:t>
            </a:r>
            <a:endParaRPr lang="fr-CH" sz="1200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2771800" y="6377111"/>
            <a:ext cx="70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>
                <a:solidFill>
                  <a:srgbClr val="FF0000"/>
                </a:solidFill>
              </a:rPr>
              <a:t>5th </a:t>
            </a:r>
            <a:r>
              <a:rPr lang="fr-CH" sz="1200" dirty="0" err="1" smtClean="0">
                <a:solidFill>
                  <a:srgbClr val="FF0000"/>
                </a:solidFill>
              </a:rPr>
              <a:t>rank</a:t>
            </a:r>
            <a:endParaRPr lang="fr-CH" sz="1200" dirty="0">
              <a:solidFill>
                <a:srgbClr val="FF000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3711749" y="4232121"/>
            <a:ext cx="124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 smtClean="0"/>
              <a:t>h</a:t>
            </a:r>
            <a:r>
              <a:rPr lang="fr-CH" dirty="0" smtClean="0"/>
              <a:t>-index = 5</a:t>
            </a:r>
            <a:endParaRPr lang="fr-CH" dirty="0"/>
          </a:p>
        </p:txBody>
      </p:sp>
      <p:sp>
        <p:nvSpPr>
          <p:cNvPr id="58" name="ZoneTexte 57"/>
          <p:cNvSpPr txBox="1"/>
          <p:nvPr/>
        </p:nvSpPr>
        <p:spPr>
          <a:xfrm>
            <a:off x="6156176" y="5301208"/>
            <a:ext cx="26988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 smtClean="0"/>
              <a:t>The </a:t>
            </a:r>
            <a:r>
              <a:rPr lang="fr-CH" i="1" dirty="0" smtClean="0"/>
              <a:t>h</a:t>
            </a:r>
            <a:r>
              <a:rPr lang="fr-CH" dirty="0" smtClean="0"/>
              <a:t>-index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sometimes</a:t>
            </a:r>
            <a:r>
              <a:rPr lang="fr-CH" dirty="0" smtClean="0"/>
              <a:t> </a:t>
            </a:r>
            <a:r>
              <a:rPr lang="fr-CH" dirty="0" err="1" smtClean="0"/>
              <a:t>used</a:t>
            </a:r>
            <a:r>
              <a:rPr lang="fr-CH" dirty="0" smtClean="0"/>
              <a:t> for </a:t>
            </a:r>
            <a:r>
              <a:rPr lang="fr-CH" dirty="0" err="1" smtClean="0"/>
              <a:t>journals</a:t>
            </a:r>
            <a:r>
              <a:rPr lang="fr-CH" dirty="0" smtClean="0"/>
              <a:t>.</a:t>
            </a:r>
          </a:p>
          <a:p>
            <a:r>
              <a:rPr lang="fr-CH" dirty="0" smtClean="0"/>
              <a:t>Can </a:t>
            </a:r>
            <a:r>
              <a:rPr lang="fr-CH" dirty="0" err="1" smtClean="0"/>
              <a:t>also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used</a:t>
            </a:r>
            <a:r>
              <a:rPr lang="fr-CH" dirty="0" smtClean="0"/>
              <a:t> for a lab.</a:t>
            </a:r>
            <a:endParaRPr lang="fr-CH" dirty="0"/>
          </a:p>
        </p:txBody>
      </p:sp>
      <p:sp>
        <p:nvSpPr>
          <p:cNvPr id="29" name="Carré corné 28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ZoneTexte 29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 smtClean="0"/>
              <a:t>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7478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52" grpId="0"/>
      <p:bldP spid="53" grpId="0"/>
      <p:bldP spid="54" grpId="0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err="1" smtClean="0"/>
              <a:t>Adopt</a:t>
            </a:r>
            <a:r>
              <a:rPr lang="fr-CH" sz="4800" dirty="0"/>
              <a:t> </a:t>
            </a:r>
            <a:r>
              <a:rPr lang="fr-CH" sz="4800" dirty="0" smtClean="0"/>
              <a:t>a </a:t>
            </a:r>
            <a:r>
              <a:rPr lang="fr-CH" sz="4800" dirty="0" err="1" smtClean="0"/>
              <a:t>physicist</a:t>
            </a:r>
            <a:endParaRPr lang="fr-CH" sz="4800" dirty="0"/>
          </a:p>
        </p:txBody>
      </p:sp>
      <p:sp>
        <p:nvSpPr>
          <p:cNvPr id="5" name="ZoneTexte 4"/>
          <p:cNvSpPr txBox="1"/>
          <p:nvPr/>
        </p:nvSpPr>
        <p:spPr>
          <a:xfrm>
            <a:off x="255364" y="1484784"/>
            <a:ext cx="8709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/>
              <a:t>You have to </a:t>
            </a:r>
            <a:r>
              <a:rPr lang="fr-CH" sz="2400" dirty="0" err="1" smtClean="0"/>
              <a:t>choose</a:t>
            </a:r>
            <a:r>
              <a:rPr lang="fr-CH" sz="2400" dirty="0" smtClean="0"/>
              <a:t> a </a:t>
            </a:r>
            <a:r>
              <a:rPr lang="fr-CH" sz="2400" dirty="0" err="1" smtClean="0"/>
              <a:t>researcher</a:t>
            </a:r>
            <a:r>
              <a:rPr lang="fr-CH" sz="2400" dirty="0" smtClean="0"/>
              <a:t> for an open position in the </a:t>
            </a:r>
            <a:r>
              <a:rPr lang="fr-CH" sz="2400" dirty="0" err="1" smtClean="0"/>
              <a:t>Physics</a:t>
            </a:r>
            <a:r>
              <a:rPr lang="fr-CH" sz="2400" dirty="0" smtClean="0"/>
              <a:t> section. You have 4 candidates </a:t>
            </a:r>
            <a:r>
              <a:rPr lang="fr-CH" sz="2400" dirty="0" err="1" smtClean="0"/>
              <a:t>left</a:t>
            </a:r>
            <a:r>
              <a:rPr lang="fr-CH" sz="2400" dirty="0" smtClean="0"/>
              <a:t>.</a:t>
            </a:r>
          </a:p>
          <a:p>
            <a:endParaRPr lang="fr-CH" sz="2400" dirty="0"/>
          </a:p>
          <a:p>
            <a:pPr algn="ctr"/>
            <a:r>
              <a:rPr lang="fr-CH" sz="2400" dirty="0" err="1" smtClean="0"/>
              <a:t>What</a:t>
            </a:r>
            <a:r>
              <a:rPr lang="fr-CH" sz="2400" dirty="0" smtClean="0"/>
              <a:t> </a:t>
            </a:r>
            <a:r>
              <a:rPr lang="fr-CH" sz="2400" dirty="0" err="1" smtClean="0"/>
              <a:t>is</a:t>
            </a:r>
            <a:r>
              <a:rPr lang="fr-CH" sz="2400" dirty="0" smtClean="0"/>
              <a:t> </a:t>
            </a:r>
            <a:r>
              <a:rPr lang="fr-CH" sz="2400" dirty="0" err="1" smtClean="0"/>
              <a:t>your</a:t>
            </a:r>
            <a:r>
              <a:rPr lang="fr-CH" sz="2400" dirty="0" smtClean="0"/>
              <a:t> </a:t>
            </a:r>
            <a:r>
              <a:rPr lang="fr-CH" sz="2400" dirty="0" err="1" smtClean="0"/>
              <a:t>choice</a:t>
            </a:r>
            <a:r>
              <a:rPr lang="fr-CH" sz="2400" dirty="0" smtClean="0"/>
              <a:t>?</a:t>
            </a:r>
          </a:p>
        </p:txBody>
      </p:sp>
      <p:sp>
        <p:nvSpPr>
          <p:cNvPr id="7" name="Carré corné 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/>
              <a:t>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02" y="3168000"/>
            <a:ext cx="6877397" cy="191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17" y="4999646"/>
            <a:ext cx="6921767" cy="18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1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err="1" smtClean="0"/>
              <a:t>Metrics</a:t>
            </a:r>
            <a:r>
              <a:rPr lang="fr-CH" sz="4800" dirty="0" smtClean="0"/>
              <a:t>…</a:t>
            </a:r>
            <a:endParaRPr lang="fr-CH" sz="4800" dirty="0"/>
          </a:p>
        </p:txBody>
      </p:sp>
      <p:sp>
        <p:nvSpPr>
          <p:cNvPr id="2" name="ZoneTexte 1"/>
          <p:cNvSpPr txBox="1"/>
          <p:nvPr/>
        </p:nvSpPr>
        <p:spPr>
          <a:xfrm>
            <a:off x="265922" y="3068960"/>
            <a:ext cx="2851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smtClean="0"/>
              <a:t>JOURNAL-LEVEL</a:t>
            </a:r>
          </a:p>
          <a:p>
            <a:pPr algn="ctr"/>
            <a:r>
              <a:rPr lang="fr-CH" sz="2400" b="1" dirty="0" smtClean="0"/>
              <a:t>METRICS</a:t>
            </a:r>
            <a:endParaRPr lang="fr-CH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3146242" y="3068960"/>
            <a:ext cx="2851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smtClean="0"/>
              <a:t>ARTICLE-LEVEL</a:t>
            </a:r>
          </a:p>
          <a:p>
            <a:pPr algn="ctr"/>
            <a:r>
              <a:rPr lang="fr-CH" sz="2400" b="1" dirty="0" smtClean="0"/>
              <a:t>METRICS</a:t>
            </a:r>
          </a:p>
          <a:p>
            <a:pPr algn="ctr"/>
            <a:r>
              <a:rPr lang="fr-CH" sz="2400" b="1" dirty="0" smtClean="0"/>
              <a:t>(ALM)</a:t>
            </a:r>
            <a:endParaRPr lang="fr-CH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883986" y="3068960"/>
            <a:ext cx="313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smtClean="0"/>
              <a:t>AUTHOR-LEVEL</a:t>
            </a:r>
          </a:p>
          <a:p>
            <a:pPr algn="ctr"/>
            <a:r>
              <a:rPr lang="fr-CH" sz="2400" b="1" dirty="0" smtClean="0"/>
              <a:t>METRICS</a:t>
            </a:r>
            <a:endParaRPr lang="fr-CH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81763" y="4400083"/>
            <a:ext cx="285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 smtClean="0"/>
              <a:t>Impact Factor</a:t>
            </a:r>
            <a:endParaRPr lang="fr-CH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162083" y="4400083"/>
            <a:ext cx="285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 err="1" smtClean="0"/>
              <a:t>altmetrics</a:t>
            </a:r>
            <a:endParaRPr lang="fr-CH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5899827" y="4400083"/>
            <a:ext cx="3136669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i="1" dirty="0" smtClean="0"/>
              <a:t>h</a:t>
            </a:r>
            <a:r>
              <a:rPr lang="fr-CH" sz="2400" dirty="0" smtClean="0"/>
              <a:t>-index</a:t>
            </a:r>
            <a:endParaRPr lang="fr-CH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65921" y="4839543"/>
            <a:ext cx="285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dirty="0" smtClean="0"/>
              <a:t>SJR </a:t>
            </a:r>
            <a:r>
              <a:rPr lang="fr-CH" sz="2400" dirty="0" err="1" smtClean="0"/>
              <a:t>Indicator</a:t>
            </a:r>
            <a:endParaRPr lang="fr-CH" sz="24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395536" y="1394073"/>
            <a:ext cx="4212468" cy="1080120"/>
          </a:xfrm>
          <a:prstGeom prst="wedgeRoundRectCallout">
            <a:avLst>
              <a:gd name="adj1" fmla="val -39035"/>
              <a:gd name="adj2" fmla="val 104828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39552" y="1493663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>
                <a:solidFill>
                  <a:srgbClr val="0070C0"/>
                </a:solidFill>
              </a:rPr>
              <a:t>Is a </a:t>
            </a:r>
            <a:r>
              <a:rPr lang="fr-CH" sz="2400" dirty="0" err="1" smtClean="0">
                <a:solidFill>
                  <a:srgbClr val="0070C0"/>
                </a:solidFill>
              </a:rPr>
              <a:t>paper</a:t>
            </a:r>
            <a:r>
              <a:rPr lang="fr-CH" sz="2400" dirty="0" smtClean="0">
                <a:solidFill>
                  <a:srgbClr val="0070C0"/>
                </a:solidFill>
              </a:rPr>
              <a:t> good </a:t>
            </a:r>
            <a:r>
              <a:rPr lang="fr-CH" sz="2400" dirty="0" err="1" smtClean="0">
                <a:solidFill>
                  <a:srgbClr val="0070C0"/>
                </a:solidFill>
              </a:rPr>
              <a:t>because</a:t>
            </a:r>
            <a:r>
              <a:rPr lang="fr-CH" sz="2400" dirty="0" smtClean="0">
                <a:solidFill>
                  <a:srgbClr val="0070C0"/>
                </a:solidFill>
              </a:rPr>
              <a:t> </a:t>
            </a:r>
            <a:r>
              <a:rPr lang="fr-CH" sz="2400" dirty="0" err="1" smtClean="0">
                <a:solidFill>
                  <a:srgbClr val="0070C0"/>
                </a:solidFill>
              </a:rPr>
              <a:t>it</a:t>
            </a:r>
            <a:r>
              <a:rPr lang="fr-CH" sz="2400" dirty="0" smtClean="0">
                <a:solidFill>
                  <a:srgbClr val="0070C0"/>
                </a:solidFill>
              </a:rPr>
              <a:t> </a:t>
            </a:r>
            <a:r>
              <a:rPr lang="fr-CH" sz="2400" dirty="0" err="1" smtClean="0">
                <a:solidFill>
                  <a:srgbClr val="0070C0"/>
                </a:solidFill>
              </a:rPr>
              <a:t>was</a:t>
            </a:r>
            <a:r>
              <a:rPr lang="fr-CH" sz="2400" dirty="0" smtClean="0">
                <a:solidFill>
                  <a:srgbClr val="0070C0"/>
                </a:solidFill>
              </a:rPr>
              <a:t> </a:t>
            </a:r>
            <a:r>
              <a:rPr lang="fr-CH" sz="2400" dirty="0" err="1" smtClean="0">
                <a:solidFill>
                  <a:srgbClr val="0070C0"/>
                </a:solidFill>
              </a:rPr>
              <a:t>published</a:t>
            </a:r>
            <a:r>
              <a:rPr lang="fr-CH" sz="2400" dirty="0" smtClean="0">
                <a:solidFill>
                  <a:srgbClr val="0070C0"/>
                </a:solidFill>
              </a:rPr>
              <a:t> in a top journal?</a:t>
            </a:r>
            <a:endParaRPr lang="fr-CH" sz="2400" dirty="0">
              <a:solidFill>
                <a:srgbClr val="0070C0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4824028" y="1412776"/>
            <a:ext cx="4212468" cy="1080120"/>
          </a:xfrm>
          <a:prstGeom prst="wedgeRoundRectCallout">
            <a:avLst>
              <a:gd name="adj1" fmla="val 2344"/>
              <a:gd name="adj2" fmla="val 102182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968044" y="1512366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smtClean="0">
                <a:solidFill>
                  <a:srgbClr val="0070C0"/>
                </a:solidFill>
              </a:rPr>
              <a:t>Is a </a:t>
            </a:r>
            <a:r>
              <a:rPr lang="fr-CH" sz="2400" dirty="0" err="1" smtClean="0">
                <a:solidFill>
                  <a:srgbClr val="0070C0"/>
                </a:solidFill>
              </a:rPr>
              <a:t>paper</a:t>
            </a:r>
            <a:r>
              <a:rPr lang="fr-CH" sz="2400" dirty="0" smtClean="0">
                <a:solidFill>
                  <a:srgbClr val="0070C0"/>
                </a:solidFill>
              </a:rPr>
              <a:t> good </a:t>
            </a:r>
            <a:r>
              <a:rPr lang="fr-CH" sz="2400" dirty="0" err="1" smtClean="0">
                <a:solidFill>
                  <a:srgbClr val="0070C0"/>
                </a:solidFill>
              </a:rPr>
              <a:t>because</a:t>
            </a:r>
            <a:r>
              <a:rPr lang="fr-CH" sz="2400" dirty="0" smtClean="0">
                <a:solidFill>
                  <a:srgbClr val="0070C0"/>
                </a:solidFill>
              </a:rPr>
              <a:t> the </a:t>
            </a:r>
            <a:r>
              <a:rPr lang="fr-CH" sz="2400" dirty="0" err="1" smtClean="0">
                <a:solidFill>
                  <a:srgbClr val="0070C0"/>
                </a:solidFill>
              </a:rPr>
              <a:t>author</a:t>
            </a:r>
            <a:r>
              <a:rPr lang="fr-CH" sz="2400" dirty="0" smtClean="0">
                <a:solidFill>
                  <a:srgbClr val="0070C0"/>
                </a:solidFill>
              </a:rPr>
              <a:t> </a:t>
            </a:r>
            <a:r>
              <a:rPr lang="fr-CH" sz="2400" dirty="0" err="1" smtClean="0">
                <a:solidFill>
                  <a:srgbClr val="0070C0"/>
                </a:solidFill>
              </a:rPr>
              <a:t>is</a:t>
            </a:r>
            <a:r>
              <a:rPr lang="fr-CH" sz="2400" dirty="0" smtClean="0">
                <a:solidFill>
                  <a:srgbClr val="0070C0"/>
                </a:solidFill>
              </a:rPr>
              <a:t> a good </a:t>
            </a:r>
            <a:r>
              <a:rPr lang="fr-CH" sz="2400" dirty="0" err="1" smtClean="0">
                <a:solidFill>
                  <a:srgbClr val="0070C0"/>
                </a:solidFill>
              </a:rPr>
              <a:t>researcher</a:t>
            </a:r>
            <a:r>
              <a:rPr lang="fr-CH" sz="2400" dirty="0" smtClean="0">
                <a:solidFill>
                  <a:srgbClr val="0070C0"/>
                </a:solidFill>
              </a:rPr>
              <a:t>?</a:t>
            </a:r>
            <a:endParaRPr lang="fr-CH" sz="2400" dirty="0">
              <a:solidFill>
                <a:srgbClr val="0070C0"/>
              </a:solidFill>
            </a:endParaRPr>
          </a:p>
        </p:txBody>
      </p:sp>
      <p:sp>
        <p:nvSpPr>
          <p:cNvPr id="15" name="Carré corné 14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ZoneTexte 15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21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err="1" smtClean="0"/>
              <a:t>altmetrics</a:t>
            </a:r>
            <a:endParaRPr lang="fr-CH" sz="4800" dirty="0"/>
          </a:p>
        </p:txBody>
      </p:sp>
      <p:sp>
        <p:nvSpPr>
          <p:cNvPr id="3" name="ZoneTexte 2"/>
          <p:cNvSpPr txBox="1"/>
          <p:nvPr/>
        </p:nvSpPr>
        <p:spPr>
          <a:xfrm>
            <a:off x="255364" y="1484784"/>
            <a:ext cx="8709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 err="1" smtClean="0"/>
              <a:t>Unlike</a:t>
            </a:r>
            <a:r>
              <a:rPr lang="fr-CH" sz="2400" dirty="0" smtClean="0"/>
              <a:t> </a:t>
            </a:r>
            <a:r>
              <a:rPr lang="fr-CH" sz="2400" dirty="0" err="1" smtClean="0"/>
              <a:t>other</a:t>
            </a:r>
            <a:r>
              <a:rPr lang="fr-CH" sz="2400" dirty="0" smtClean="0"/>
              <a:t> </a:t>
            </a:r>
            <a:r>
              <a:rPr lang="fr-CH" sz="2400" dirty="0" err="1" smtClean="0"/>
              <a:t>metrics</a:t>
            </a:r>
            <a:r>
              <a:rPr lang="fr-CH" sz="2400" dirty="0" smtClean="0"/>
              <a:t>, </a:t>
            </a:r>
            <a:r>
              <a:rPr lang="fr-CH" sz="2400" dirty="0" err="1" smtClean="0"/>
              <a:t>altmetrics</a:t>
            </a:r>
            <a:r>
              <a:rPr lang="fr-CH" sz="2400" dirty="0" smtClean="0"/>
              <a:t> </a:t>
            </a:r>
            <a:r>
              <a:rPr lang="fr-CH" sz="2400" dirty="0" err="1" smtClean="0"/>
              <a:t>don’t</a:t>
            </a:r>
            <a:r>
              <a:rPr lang="fr-CH" sz="2400" dirty="0" smtClean="0"/>
              <a:t> </a:t>
            </a:r>
            <a:r>
              <a:rPr lang="fr-CH" sz="2400" dirty="0" err="1" smtClean="0"/>
              <a:t>rely</a:t>
            </a:r>
            <a:r>
              <a:rPr lang="fr-CH" sz="2400" dirty="0" smtClean="0"/>
              <a:t> on citations </a:t>
            </a:r>
            <a:r>
              <a:rPr lang="fr-CH" sz="2400" dirty="0" err="1" smtClean="0"/>
              <a:t>only</a:t>
            </a:r>
            <a:r>
              <a:rPr lang="fr-CH" sz="2400" dirty="0" smtClean="0"/>
              <a:t>.</a:t>
            </a:r>
          </a:p>
          <a:p>
            <a:endParaRPr lang="fr-CH" sz="2400" dirty="0"/>
          </a:p>
          <a:p>
            <a:r>
              <a:rPr lang="fr-CH" sz="2400" dirty="0" err="1" smtClean="0"/>
              <a:t>Altmetrics</a:t>
            </a:r>
            <a:r>
              <a:rPr lang="fr-CH" sz="2400" dirty="0" smtClean="0"/>
              <a:t> </a:t>
            </a:r>
            <a:r>
              <a:rPr lang="fr-CH" sz="2400" dirty="0" err="1" smtClean="0"/>
              <a:t>take</a:t>
            </a:r>
            <a:r>
              <a:rPr lang="fr-CH" sz="2400" dirty="0" smtClean="0"/>
              <a:t> social actions </a:t>
            </a:r>
            <a:r>
              <a:rPr lang="fr-CH" sz="2400" dirty="0" err="1" smtClean="0"/>
              <a:t>like</a:t>
            </a:r>
            <a:r>
              <a:rPr lang="fr-CH" sz="2400" dirty="0" smtClean="0"/>
              <a:t> </a:t>
            </a:r>
            <a:r>
              <a:rPr lang="fr-CH" sz="2400" b="1" dirty="0" err="1" smtClean="0"/>
              <a:t>views</a:t>
            </a:r>
            <a:r>
              <a:rPr lang="fr-CH" sz="2400" dirty="0" smtClean="0"/>
              <a:t>, </a:t>
            </a:r>
            <a:r>
              <a:rPr lang="fr-CH" sz="2400" b="1" dirty="0" err="1" smtClean="0"/>
              <a:t>saves</a:t>
            </a:r>
            <a:r>
              <a:rPr lang="fr-CH" sz="2400" dirty="0" smtClean="0"/>
              <a:t>, </a:t>
            </a:r>
            <a:r>
              <a:rPr lang="fr-CH" sz="2400" b="1" dirty="0" err="1" smtClean="0"/>
              <a:t>posts</a:t>
            </a:r>
            <a:r>
              <a:rPr lang="fr-CH" sz="2400" b="1" dirty="0" smtClean="0"/>
              <a:t> </a:t>
            </a:r>
            <a:r>
              <a:rPr lang="fr-CH" sz="2400" dirty="0" smtClean="0"/>
              <a:t>and </a:t>
            </a:r>
            <a:r>
              <a:rPr lang="fr-CH" sz="2400" b="1" dirty="0" err="1" smtClean="0"/>
              <a:t>comments</a:t>
            </a:r>
            <a:r>
              <a:rPr lang="fr-CH" sz="2400" dirty="0" smtClean="0"/>
              <a:t> as </a:t>
            </a:r>
            <a:r>
              <a:rPr lang="fr-CH" sz="2400" dirty="0" err="1" smtClean="0"/>
              <a:t>well</a:t>
            </a:r>
            <a:r>
              <a:rPr lang="fr-CH" sz="2400" dirty="0" smtClean="0"/>
              <a:t> as citations in </a:t>
            </a:r>
            <a:r>
              <a:rPr lang="fr-CH" sz="2400" dirty="0" err="1" smtClean="0"/>
              <a:t>account</a:t>
            </a:r>
            <a:r>
              <a:rPr lang="fr-CH" sz="2400" dirty="0" smtClean="0"/>
              <a:t> to </a:t>
            </a:r>
            <a:r>
              <a:rPr lang="fr-CH" sz="2400" dirty="0" err="1" smtClean="0"/>
              <a:t>measure</a:t>
            </a:r>
            <a:r>
              <a:rPr lang="fr-CH" sz="2400" dirty="0" smtClean="0"/>
              <a:t> the influence of an article on the </a:t>
            </a:r>
            <a:r>
              <a:rPr lang="fr-CH" sz="2400" dirty="0" err="1" smtClean="0"/>
              <a:t>scientific</a:t>
            </a:r>
            <a:r>
              <a:rPr lang="fr-CH" sz="2400" dirty="0" smtClean="0"/>
              <a:t> </a:t>
            </a:r>
            <a:r>
              <a:rPr lang="fr-CH" sz="2400" dirty="0" err="1" smtClean="0"/>
              <a:t>community</a:t>
            </a:r>
            <a:r>
              <a:rPr lang="fr-CH" sz="2400" dirty="0" smtClean="0"/>
              <a:t>.</a:t>
            </a:r>
            <a:endParaRPr lang="fr-CH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95536" y="3801814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srgbClr val="00B050"/>
                </a:solidFill>
              </a:rPr>
              <a:t>views</a:t>
            </a:r>
            <a:r>
              <a:rPr lang="fr-CH" dirty="0" smtClean="0">
                <a:solidFill>
                  <a:srgbClr val="00B050"/>
                </a:solidFill>
              </a:rPr>
              <a:t> and </a:t>
            </a:r>
            <a:r>
              <a:rPr lang="fr-CH" dirty="0" err="1" smtClean="0">
                <a:solidFill>
                  <a:srgbClr val="00B050"/>
                </a:solidFill>
              </a:rPr>
              <a:t>downloads</a:t>
            </a:r>
            <a:endParaRPr lang="fr-CH" dirty="0">
              <a:solidFill>
                <a:srgbClr val="00B050"/>
              </a:solidFill>
            </a:endParaRPr>
          </a:p>
          <a:p>
            <a:pPr algn="ctr"/>
            <a:r>
              <a:rPr lang="fr-CH" dirty="0" smtClean="0"/>
              <a:t>on the journal </a:t>
            </a:r>
            <a:r>
              <a:rPr lang="fr-CH" dirty="0" err="1" smtClean="0"/>
              <a:t>website</a:t>
            </a:r>
            <a:endParaRPr lang="fr-CH" dirty="0" smtClean="0"/>
          </a:p>
          <a:p>
            <a:pPr algn="ctr"/>
            <a:r>
              <a:rPr lang="fr-CH" dirty="0" smtClean="0"/>
              <a:t>(or </a:t>
            </a:r>
            <a:r>
              <a:rPr lang="fr-CH" dirty="0" err="1" smtClean="0"/>
              <a:t>another</a:t>
            </a:r>
            <a:r>
              <a:rPr lang="fr-CH" dirty="0" smtClean="0"/>
              <a:t> </a:t>
            </a:r>
            <a:r>
              <a:rPr lang="fr-CH" dirty="0" err="1" smtClean="0"/>
              <a:t>platform</a:t>
            </a:r>
            <a:r>
              <a:rPr lang="fr-CH" dirty="0" smtClean="0"/>
              <a:t>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941168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srgbClr val="FF0000"/>
                </a:solidFill>
              </a:rPr>
              <a:t>reference</a:t>
            </a:r>
            <a:r>
              <a:rPr lang="fr-CH" dirty="0" smtClean="0">
                <a:solidFill>
                  <a:srgbClr val="FF0000"/>
                </a:solidFill>
              </a:rPr>
              <a:t> </a:t>
            </a:r>
            <a:r>
              <a:rPr lang="fr-CH" dirty="0" err="1" smtClean="0"/>
              <a:t>saved</a:t>
            </a:r>
            <a:endParaRPr lang="fr-CH" dirty="0"/>
          </a:p>
          <a:p>
            <a:pPr algn="ctr"/>
            <a:r>
              <a:rPr lang="fr-CH" dirty="0" smtClean="0"/>
              <a:t>in </a:t>
            </a:r>
            <a:r>
              <a:rPr lang="fr-CH" dirty="0" err="1" smtClean="0"/>
              <a:t>Mendeley</a:t>
            </a:r>
            <a:endParaRPr lang="fr-CH" dirty="0"/>
          </a:p>
          <a:p>
            <a:pPr algn="ctr"/>
            <a:r>
              <a:rPr lang="fr-CH" dirty="0" smtClean="0"/>
              <a:t>(or </a:t>
            </a:r>
            <a:r>
              <a:rPr lang="fr-CH" dirty="0" err="1" smtClean="0"/>
              <a:t>another</a:t>
            </a:r>
            <a:r>
              <a:rPr lang="fr-CH" dirty="0" smtClean="0"/>
              <a:t> </a:t>
            </a:r>
            <a:r>
              <a:rPr lang="fr-CH" dirty="0" err="1" smtClean="0"/>
              <a:t>reference</a:t>
            </a:r>
            <a:r>
              <a:rPr lang="fr-CH" dirty="0" smtClean="0"/>
              <a:t> manager)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36096" y="475556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srgbClr val="0070C0"/>
                </a:solidFill>
              </a:rPr>
              <a:t>posts</a:t>
            </a:r>
            <a:r>
              <a:rPr lang="fr-CH" dirty="0" smtClean="0">
                <a:solidFill>
                  <a:srgbClr val="0070C0"/>
                </a:solidFill>
              </a:rPr>
              <a:t> and </a:t>
            </a:r>
            <a:r>
              <a:rPr lang="fr-CH" dirty="0" err="1" smtClean="0">
                <a:solidFill>
                  <a:srgbClr val="0070C0"/>
                </a:solidFill>
              </a:rPr>
              <a:t>comments</a:t>
            </a:r>
            <a:endParaRPr lang="fr-CH" dirty="0">
              <a:solidFill>
                <a:srgbClr val="0070C0"/>
              </a:solidFill>
            </a:endParaRPr>
          </a:p>
          <a:p>
            <a:pPr algn="ctr"/>
            <a:r>
              <a:rPr lang="fr-CH" dirty="0" smtClean="0"/>
              <a:t>on </a:t>
            </a:r>
            <a:r>
              <a:rPr lang="fr-CH" dirty="0" err="1" smtClean="0"/>
              <a:t>scientific</a:t>
            </a:r>
            <a:r>
              <a:rPr lang="fr-CH" dirty="0" smtClean="0"/>
              <a:t> blogs, Twitter</a:t>
            </a:r>
            <a:r>
              <a:rPr lang="fr-CH" smtClean="0"/>
              <a:t>, Facebook…</a:t>
            </a:r>
            <a:endParaRPr lang="fr-CH" dirty="0" smtClean="0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3757101" y="2636912"/>
            <a:ext cx="1895019" cy="23042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2771800" y="2636912"/>
            <a:ext cx="1970602" cy="12901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516216" y="2642245"/>
            <a:ext cx="0" cy="20828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7524328" y="2636912"/>
            <a:ext cx="576064" cy="211865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rré corné 1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ZoneTexte 12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/>
              <a:t>5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55576" y="6084004"/>
            <a:ext cx="727280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/>
              <a:t>Be </a:t>
            </a:r>
            <a:r>
              <a:rPr lang="fr-CH" dirty="0" err="1" smtClean="0"/>
              <a:t>aware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altmetrics</a:t>
            </a:r>
            <a:r>
              <a:rPr lang="fr-CH" dirty="0" smtClean="0"/>
              <a:t> are </a:t>
            </a:r>
            <a:r>
              <a:rPr lang="fr-CH" dirty="0" smtClean="0">
                <a:solidFill>
                  <a:srgbClr val="FF0000"/>
                </a:solidFill>
              </a:rPr>
              <a:t>not</a:t>
            </a:r>
            <a:r>
              <a:rPr lang="fr-CH" dirty="0" smtClean="0"/>
              <a:t> </a:t>
            </a:r>
            <a:r>
              <a:rPr lang="fr-CH" dirty="0" err="1" smtClean="0"/>
              <a:t>computed</a:t>
            </a:r>
            <a:r>
              <a:rPr lang="fr-CH" dirty="0" smtClean="0"/>
              <a:t> the </a:t>
            </a:r>
            <a:r>
              <a:rPr lang="fr-CH" dirty="0" err="1" smtClean="0"/>
              <a:t>same</a:t>
            </a:r>
            <a:r>
              <a:rPr lang="fr-CH" dirty="0" smtClean="0"/>
              <a:t> </a:t>
            </a:r>
            <a:r>
              <a:rPr lang="fr-CH" dirty="0" err="1" smtClean="0"/>
              <a:t>way</a:t>
            </a:r>
            <a:r>
              <a:rPr lang="fr-CH" dirty="0" smtClean="0"/>
              <a:t> by all providers!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034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err="1" smtClean="0"/>
              <a:t>altmetrics</a:t>
            </a:r>
            <a:endParaRPr lang="fr-CH" sz="4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34242" y="1556793"/>
            <a:ext cx="285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 smtClean="0"/>
              <a:t>PLoS</a:t>
            </a:r>
            <a:r>
              <a:rPr lang="fr-CH" sz="2400" b="1" dirty="0" smtClean="0"/>
              <a:t> ONE</a:t>
            </a:r>
            <a:endParaRPr lang="fr-CH" sz="24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236153" y="1556792"/>
            <a:ext cx="313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smtClean="0"/>
              <a:t>Nature </a:t>
            </a:r>
            <a:r>
              <a:rPr lang="fr-CH" sz="2400" b="1" dirty="0" err="1" smtClean="0"/>
              <a:t>Physics</a:t>
            </a:r>
            <a:endParaRPr lang="fr-CH" sz="24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11071" y="2153182"/>
            <a:ext cx="406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/>
              <a:t>DOI: </a:t>
            </a:r>
            <a:r>
              <a:rPr lang="fr-CH" dirty="0" smtClean="0">
                <a:hlinkClick r:id="rId2"/>
              </a:rPr>
              <a:t>10.1371/journal.pone.0086668</a:t>
            </a:r>
            <a:endParaRPr lang="fr-CH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4773051" y="2153182"/>
            <a:ext cx="406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/>
              <a:t>DOI: </a:t>
            </a:r>
            <a:r>
              <a:rPr lang="fr-CH" dirty="0" smtClean="0">
                <a:hlinkClick r:id="rId3"/>
              </a:rPr>
              <a:t>10.1038/nphys3005</a:t>
            </a:r>
            <a:endParaRPr lang="fr-CH" dirty="0" smtClean="0"/>
          </a:p>
        </p:txBody>
      </p:sp>
      <p:sp>
        <p:nvSpPr>
          <p:cNvPr id="10" name="Carré corné 9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3.4.</a:t>
            </a:r>
            <a:r>
              <a:rPr lang="fr-CH" sz="1200" dirty="0" smtClean="0"/>
              <a:t>6</a:t>
            </a:r>
            <a:endParaRPr lang="fr-CH" sz="1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751053"/>
            <a:ext cx="4521675" cy="21901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051" y="2708920"/>
            <a:ext cx="4291644" cy="31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4230216"/>
            <a:ext cx="8229600" cy="1143000"/>
          </a:xfrm>
        </p:spPr>
        <p:txBody>
          <a:bodyPr>
            <a:noAutofit/>
          </a:bodyPr>
          <a:lstStyle/>
          <a:p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could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ethically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increase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visibility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 of your </a:t>
            </a:r>
            <a:r>
              <a:rPr lang="fr-CH" b="1" dirty="0" err="1" smtClean="0">
                <a:solidFill>
                  <a:schemeClr val="accent6">
                    <a:lumMod val="75000"/>
                  </a:schemeClr>
                </a:solidFill>
              </a:rPr>
              <a:t>paper</a:t>
            </a:r>
            <a:r>
              <a:rPr lang="fr-CH" b="1" dirty="0" smtClean="0">
                <a:solidFill>
                  <a:schemeClr val="accent6">
                    <a:lumMod val="75000"/>
                  </a:schemeClr>
                </a:solidFill>
              </a:rPr>
              <a:t> ?</a:t>
            </a:r>
            <a:r>
              <a:rPr lang="fr-CH" b="1" dirty="0" smtClean="0"/>
              <a:t>?</a:t>
            </a:r>
            <a:endParaRPr lang="fr-CH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1296144"/>
          </a:xfrm>
          <a:solidFill>
            <a:schemeClr val="tx1">
              <a:alpha val="78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fr-CH" dirty="0" smtClean="0">
                <a:solidFill>
                  <a:srgbClr val="00B050"/>
                </a:solidFill>
              </a:rPr>
              <a:t>You </a:t>
            </a:r>
            <a:r>
              <a:rPr lang="fr-CH" dirty="0" err="1" smtClean="0">
                <a:solidFill>
                  <a:srgbClr val="00B050"/>
                </a:solidFill>
              </a:rPr>
              <a:t>published</a:t>
            </a:r>
            <a:r>
              <a:rPr lang="fr-CH" dirty="0" smtClean="0">
                <a:solidFill>
                  <a:srgbClr val="00B050"/>
                </a:solidFill>
              </a:rPr>
              <a:t> an excellent article last </a:t>
            </a:r>
            <a:r>
              <a:rPr lang="fr-CH" dirty="0" err="1" smtClean="0">
                <a:solidFill>
                  <a:srgbClr val="00B050"/>
                </a:solidFill>
              </a:rPr>
              <a:t>year</a:t>
            </a:r>
            <a:r>
              <a:rPr lang="fr-CH" dirty="0" smtClean="0">
                <a:solidFill>
                  <a:srgbClr val="00B05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fr-CH" dirty="0" smtClean="0">
                <a:solidFill>
                  <a:srgbClr val="00B050"/>
                </a:solidFill>
              </a:rPr>
              <a:t>But, for </a:t>
            </a:r>
            <a:r>
              <a:rPr lang="fr-CH" dirty="0" err="1" smtClean="0">
                <a:solidFill>
                  <a:srgbClr val="00B050"/>
                </a:solidFill>
              </a:rPr>
              <a:t>now</a:t>
            </a:r>
            <a:r>
              <a:rPr lang="fr-CH" dirty="0" smtClean="0">
                <a:solidFill>
                  <a:srgbClr val="00B050"/>
                </a:solidFill>
              </a:rPr>
              <a:t>, </a:t>
            </a:r>
            <a:r>
              <a:rPr lang="fr-CH" dirty="0" err="1" smtClean="0">
                <a:solidFill>
                  <a:srgbClr val="00B050"/>
                </a:solidFill>
              </a:rPr>
              <a:t>it</a:t>
            </a:r>
            <a:r>
              <a:rPr lang="fr-CH" dirty="0" smtClean="0">
                <a:solidFill>
                  <a:srgbClr val="00B050"/>
                </a:solidFill>
              </a:rPr>
              <a:t> </a:t>
            </a:r>
            <a:r>
              <a:rPr lang="fr-CH" dirty="0" err="1" smtClean="0">
                <a:solidFill>
                  <a:srgbClr val="00B050"/>
                </a:solidFill>
              </a:rPr>
              <a:t>hasn’t</a:t>
            </a:r>
            <a:r>
              <a:rPr lang="fr-CH" dirty="0" smtClean="0">
                <a:solidFill>
                  <a:srgbClr val="00B050"/>
                </a:solidFill>
              </a:rPr>
              <a:t> </a:t>
            </a:r>
            <a:r>
              <a:rPr lang="fr-CH" dirty="0" err="1" smtClean="0">
                <a:solidFill>
                  <a:srgbClr val="00B050"/>
                </a:solidFill>
              </a:rPr>
              <a:t>received</a:t>
            </a:r>
            <a:r>
              <a:rPr lang="fr-CH" dirty="0" smtClean="0">
                <a:solidFill>
                  <a:srgbClr val="00B050"/>
                </a:solidFill>
              </a:rPr>
              <a:t> </a:t>
            </a:r>
            <a:r>
              <a:rPr lang="fr-CH" dirty="0" err="1" smtClean="0">
                <a:solidFill>
                  <a:srgbClr val="00B050"/>
                </a:solidFill>
              </a:rPr>
              <a:t>many</a:t>
            </a:r>
            <a:r>
              <a:rPr lang="fr-CH" dirty="0" smtClean="0">
                <a:solidFill>
                  <a:srgbClr val="00B050"/>
                </a:solidFill>
              </a:rPr>
              <a:t> citations…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8184" y="6669360"/>
            <a:ext cx="280831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ZoneTexte 4"/>
          <p:cNvSpPr txBox="1"/>
          <p:nvPr/>
        </p:nvSpPr>
        <p:spPr>
          <a:xfrm>
            <a:off x="8892480" y="443462"/>
            <a:ext cx="830997" cy="63699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Draw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in color... I mostly draw with orange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.... by Bernat Casero  </a:t>
            </a:r>
            <a:r>
              <a:rPr lang="fr-CH" sz="1000" dirty="0" smtClean="0">
                <a:solidFill>
                  <a:schemeClr val="bg1">
                    <a:lumMod val="50000"/>
                  </a:schemeClr>
                </a:solidFill>
              </a:rPr>
              <a:t>CC </a:t>
            </a:r>
            <a:r>
              <a:rPr lang="fr-CH" sz="1000" dirty="0">
                <a:solidFill>
                  <a:schemeClr val="bg1">
                    <a:lumMod val="50000"/>
                  </a:schemeClr>
                </a:solidFill>
              </a:rPr>
              <a:t>BY-NC-ND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  <a:p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108520" y="-2475656"/>
            <a:ext cx="353943" cy="475205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CH" sz="1100" dirty="0" err="1" smtClean="0">
                <a:solidFill>
                  <a:prstClr val="black"/>
                </a:solidFill>
              </a:rPr>
              <a:t>Loudpseaker</a:t>
            </a:r>
            <a:r>
              <a:rPr lang="fr-CH" sz="1100" dirty="0" smtClean="0">
                <a:solidFill>
                  <a:prstClr val="black"/>
                </a:solidFill>
              </a:rPr>
              <a:t> by </a:t>
            </a:r>
            <a:r>
              <a:rPr lang="fr-CH" sz="1100" dirty="0" err="1" smtClean="0">
                <a:solidFill>
                  <a:prstClr val="black"/>
                </a:solidFill>
              </a:rPr>
              <a:t>Rusty</a:t>
            </a:r>
            <a:r>
              <a:rPr lang="fr-CH" sz="1100" dirty="0" smtClean="0">
                <a:solidFill>
                  <a:prstClr val="black"/>
                </a:solidFill>
              </a:rPr>
              <a:t> Sheriff CC BY-NC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139952" y="1628800"/>
            <a:ext cx="1728192" cy="864096"/>
          </a:xfrm>
          <a:prstGeom prst="wedgeRoundRectCallout">
            <a:avLst>
              <a:gd name="adj1" fmla="val -46806"/>
              <a:gd name="adj2" fmla="val 89544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39952" y="156956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prstClr val="white"/>
                </a:solidFill>
              </a:rPr>
              <a:t>Deposit</a:t>
            </a:r>
            <a:r>
              <a:rPr lang="fr-CH" dirty="0" smtClean="0">
                <a:solidFill>
                  <a:prstClr val="white"/>
                </a:solidFill>
              </a:rPr>
              <a:t>  your paper in INFOSCIENCE*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932040" y="188640"/>
            <a:ext cx="1728192" cy="864096"/>
          </a:xfrm>
          <a:prstGeom prst="wedgeRoundRectCallout">
            <a:avLst>
              <a:gd name="adj1" fmla="val -51617"/>
              <a:gd name="adj2" fmla="val 84297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932040" y="26064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prstClr val="white"/>
                </a:solidFill>
              </a:rPr>
              <a:t>Mention your paper on Twitter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020272" y="836712"/>
            <a:ext cx="1728192" cy="864096"/>
          </a:xfrm>
          <a:prstGeom prst="wedgeRoundRectCallout">
            <a:avLst>
              <a:gd name="adj1" fmla="val -94907"/>
              <a:gd name="adj2" fmla="val 711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48264" y="836712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prstClr val="black"/>
                </a:solidFill>
              </a:rPr>
              <a:t>Cite your paper in further publications**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020272" y="4438853"/>
            <a:ext cx="1728192" cy="718339"/>
          </a:xfrm>
          <a:prstGeom prst="wedgeRoundRectCallout">
            <a:avLst>
              <a:gd name="adj1" fmla="val -111524"/>
              <a:gd name="adj2" fmla="val -4076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020272" y="451086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prstClr val="black"/>
                </a:solidFill>
              </a:rPr>
              <a:t>Share your datasets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6516216" y="5457998"/>
            <a:ext cx="1440160" cy="923330"/>
          </a:xfrm>
          <a:prstGeom prst="wedgeRoundRectCallout">
            <a:avLst>
              <a:gd name="adj1" fmla="val -102340"/>
              <a:gd name="adj2" fmla="val -157955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300192" y="5457998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prstClr val="black"/>
                </a:solidFill>
              </a:rPr>
              <a:t>Talk about</a:t>
            </a:r>
            <a:br>
              <a:rPr lang="fr-CH" dirty="0" smtClean="0">
                <a:solidFill>
                  <a:prstClr val="black"/>
                </a:solidFill>
              </a:rPr>
            </a:br>
            <a:r>
              <a:rPr lang="fr-CH" dirty="0" smtClean="0">
                <a:solidFill>
                  <a:prstClr val="black"/>
                </a:solidFill>
              </a:rPr>
              <a:t>your paper</a:t>
            </a:r>
            <a:br>
              <a:rPr lang="fr-CH" dirty="0" smtClean="0">
                <a:solidFill>
                  <a:prstClr val="black"/>
                </a:solidFill>
              </a:rPr>
            </a:br>
            <a:r>
              <a:rPr lang="fr-CH" dirty="0" smtClean="0">
                <a:solidFill>
                  <a:prstClr val="black"/>
                </a:solidFill>
              </a:rPr>
              <a:t> in your blog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6660232" y="2060848"/>
            <a:ext cx="2304256" cy="936104"/>
          </a:xfrm>
          <a:prstGeom prst="wedgeRoundRectCallout">
            <a:avLst>
              <a:gd name="adj1" fmla="val -101467"/>
              <a:gd name="adj2" fmla="val 43933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444208" y="207362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prstClr val="white"/>
                </a:solidFill>
              </a:rPr>
              <a:t>Disseminate</a:t>
            </a:r>
            <a:r>
              <a:rPr lang="fr-CH" dirty="0" smtClean="0">
                <a:solidFill>
                  <a:prstClr val="white"/>
                </a:solidFill>
              </a:rPr>
              <a:t> </a:t>
            </a:r>
            <a:br>
              <a:rPr lang="fr-CH" dirty="0" smtClean="0">
                <a:solidFill>
                  <a:prstClr val="white"/>
                </a:solidFill>
              </a:rPr>
            </a:br>
            <a:r>
              <a:rPr lang="fr-CH" dirty="0" smtClean="0">
                <a:solidFill>
                  <a:prstClr val="white"/>
                </a:solidFill>
              </a:rPr>
              <a:t>the news </a:t>
            </a:r>
            <a:br>
              <a:rPr lang="fr-CH" dirty="0" smtClean="0">
                <a:solidFill>
                  <a:prstClr val="white"/>
                </a:solidFill>
              </a:rPr>
            </a:br>
            <a:r>
              <a:rPr lang="fr-CH" dirty="0" smtClean="0">
                <a:solidFill>
                  <a:prstClr val="white"/>
                </a:solidFill>
              </a:rPr>
              <a:t>through EPFL channels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516216" y="3297758"/>
            <a:ext cx="2304256" cy="864096"/>
          </a:xfrm>
          <a:prstGeom prst="wedgeRoundRectCallout">
            <a:avLst>
              <a:gd name="adj1" fmla="val -98515"/>
              <a:gd name="adj2" fmla="val 12583"/>
              <a:gd name="adj3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588224" y="3297758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 smtClean="0">
                <a:solidFill>
                  <a:prstClr val="black"/>
                </a:solidFill>
              </a:rPr>
              <a:t>Add</a:t>
            </a:r>
            <a:r>
              <a:rPr lang="fr-CH" dirty="0" smtClean="0">
                <a:solidFill>
                  <a:prstClr val="black"/>
                </a:solidFill>
              </a:rPr>
              <a:t> your paper </a:t>
            </a:r>
            <a:br>
              <a:rPr lang="fr-CH" dirty="0" smtClean="0">
                <a:solidFill>
                  <a:prstClr val="black"/>
                </a:solidFill>
              </a:rPr>
            </a:br>
            <a:r>
              <a:rPr lang="fr-CH" dirty="0" smtClean="0">
                <a:solidFill>
                  <a:prstClr val="black"/>
                </a:solidFill>
              </a:rPr>
              <a:t>on </a:t>
            </a:r>
            <a:r>
              <a:rPr lang="fr-CH" dirty="0" err="1" smtClean="0">
                <a:solidFill>
                  <a:prstClr val="black"/>
                </a:solidFill>
              </a:rPr>
              <a:t>academic</a:t>
            </a:r>
            <a:r>
              <a:rPr lang="fr-CH" dirty="0">
                <a:solidFill>
                  <a:prstClr val="black"/>
                </a:solidFill>
              </a:rPr>
              <a:t> social networks</a:t>
            </a:r>
            <a:r>
              <a:rPr lang="fr-CH" dirty="0" smtClean="0">
                <a:solidFill>
                  <a:prstClr val="black"/>
                </a:solidFill>
              </a:rPr>
              <a:t>*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691680" y="6577607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 smtClean="0">
                <a:solidFill>
                  <a:prstClr val="black"/>
                </a:solidFill>
              </a:rPr>
              <a:t>* within the limits of your contract       **when relevant</a:t>
            </a:r>
          </a:p>
        </p:txBody>
      </p:sp>
      <p:sp>
        <p:nvSpPr>
          <p:cNvPr id="21" name="Carré corné 20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prstClr val="white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8388424" y="638132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>
                <a:solidFill>
                  <a:prstClr val="black"/>
                </a:solidFill>
              </a:rPr>
              <a:t># 3.4.</a:t>
            </a:r>
            <a:r>
              <a:rPr lang="fr-CH" sz="12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23" name="Rectangle à coins arrondis 22"/>
          <p:cNvSpPr/>
          <p:nvPr/>
        </p:nvSpPr>
        <p:spPr>
          <a:xfrm>
            <a:off x="3095836" y="42883"/>
            <a:ext cx="1728192" cy="864096"/>
          </a:xfrm>
          <a:prstGeom prst="wedgeRoundRectCallout">
            <a:avLst>
              <a:gd name="adj1" fmla="val -13521"/>
              <a:gd name="adj2" fmla="val 91916"/>
              <a:gd name="adj3" fmla="val 16667"/>
            </a:avLst>
          </a:prstGeom>
          <a:solidFill>
            <a:srgbClr val="DE1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mtClean="0">
              <a:solidFill>
                <a:prstClr val="white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23828" y="116632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>
                <a:solidFill>
                  <a:schemeClr val="bg1"/>
                </a:solidFill>
              </a:rPr>
              <a:t>Present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your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work</a:t>
            </a:r>
            <a:r>
              <a:rPr lang="fr-CH" dirty="0" smtClean="0">
                <a:solidFill>
                  <a:schemeClr val="bg1"/>
                </a:solidFill>
              </a:rPr>
              <a:t> in </a:t>
            </a:r>
            <a:r>
              <a:rPr lang="fr-CH" dirty="0" err="1" smtClean="0">
                <a:solidFill>
                  <a:schemeClr val="bg1"/>
                </a:solidFill>
              </a:rPr>
              <a:t>conferences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3" y="6386514"/>
            <a:ext cx="787670" cy="3857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4" y="6386514"/>
            <a:ext cx="797959" cy="3857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2506" y="44624"/>
            <a:ext cx="3443736" cy="8309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fr-CH" sz="4800" dirty="0"/>
              <a:t>STAY TUNED!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79512" y="668278"/>
            <a:ext cx="3312368" cy="58477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fr-CH" sz="3200" dirty="0" err="1" smtClean="0"/>
              <a:t>Next</a:t>
            </a:r>
            <a:r>
              <a:rPr lang="fr-CH" sz="3200" dirty="0" smtClean="0"/>
              <a:t> trainings</a:t>
            </a:r>
            <a:endParaRPr lang="fr-CH" sz="3200" dirty="0"/>
          </a:p>
        </p:txBody>
      </p:sp>
      <p:sp>
        <p:nvSpPr>
          <p:cNvPr id="2" name="ZoneTexte 1"/>
          <p:cNvSpPr txBox="1"/>
          <p:nvPr/>
        </p:nvSpPr>
        <p:spPr>
          <a:xfrm>
            <a:off x="1093779" y="1253053"/>
            <a:ext cx="7223653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PhD seminars – From research to publication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Module </a:t>
            </a:r>
            <a:r>
              <a:rPr lang="en-US" dirty="0"/>
              <a:t>4: </a:t>
            </a:r>
            <a:r>
              <a:rPr lang="en-US" i="1" dirty="0"/>
              <a:t>Research Data Management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00B050"/>
                </a:solidFill>
              </a:rPr>
              <a:t>June 12</a:t>
            </a:r>
          </a:p>
          <a:p>
            <a:r>
              <a:rPr lang="en-US" dirty="0" smtClean="0"/>
              <a:t>To register: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library.epfl.ch/training-phd/en</a:t>
            </a:r>
            <a:endParaRPr lang="en-US" dirty="0" smtClean="0"/>
          </a:p>
          <a:p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b="1" dirty="0" smtClean="0"/>
              <a:t>Workshop by CAPE &amp; Library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i="1" dirty="0" smtClean="0"/>
              <a:t>Stay away from plagiarism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00B050"/>
                </a:solidFill>
              </a:rPr>
              <a:t>June 15 </a:t>
            </a:r>
          </a:p>
          <a:p>
            <a:r>
              <a:rPr lang="en-US" dirty="0" smtClean="0"/>
              <a:t>To register: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bookwhen.com/fr/cape</a:t>
            </a:r>
            <a:r>
              <a:rPr lang="en-US" dirty="0" smtClean="0"/>
              <a:t> </a:t>
            </a:r>
            <a:endParaRPr lang="en-US" dirty="0"/>
          </a:p>
          <a:p>
            <a:endParaRPr lang="fr-CH" b="1" dirty="0" smtClean="0"/>
          </a:p>
          <a:p>
            <a:r>
              <a:rPr lang="fr-CH" b="1" dirty="0" err="1" smtClean="0"/>
              <a:t>Mintt</a:t>
            </a:r>
            <a:r>
              <a:rPr lang="fr-CH" b="1" dirty="0" smtClean="0"/>
              <a:t> course: Management of Innovation and </a:t>
            </a:r>
            <a:r>
              <a:rPr lang="fr-CH" b="1" dirty="0" err="1" smtClean="0"/>
              <a:t>Technology</a:t>
            </a:r>
            <a:r>
              <a:rPr lang="fr-CH" b="1" dirty="0" smtClean="0"/>
              <a:t> Transfer</a:t>
            </a:r>
          </a:p>
          <a:p>
            <a:r>
              <a:rPr lang="fr-CH" dirty="0" smtClean="0"/>
              <a:t>IR </a:t>
            </a:r>
            <a:r>
              <a:rPr lang="fr-CH" dirty="0" err="1" smtClean="0"/>
              <a:t>rights</a:t>
            </a:r>
            <a:r>
              <a:rPr lang="fr-CH" dirty="0" smtClean="0"/>
              <a:t> </a:t>
            </a:r>
            <a:r>
              <a:rPr lang="fr-CH" dirty="0" err="1" smtClean="0"/>
              <a:t>elaboration</a:t>
            </a:r>
            <a:r>
              <a:rPr lang="fr-CH" dirty="0" smtClean="0"/>
              <a:t>, </a:t>
            </a:r>
            <a:r>
              <a:rPr lang="fr-CH" dirty="0" err="1" smtClean="0"/>
              <a:t>license</a:t>
            </a:r>
            <a:r>
              <a:rPr lang="fr-CH" dirty="0" smtClean="0"/>
              <a:t> </a:t>
            </a:r>
            <a:r>
              <a:rPr lang="fr-CH" dirty="0" err="1" smtClean="0"/>
              <a:t>negotiation</a:t>
            </a:r>
            <a:r>
              <a:rPr lang="fr-CH" dirty="0" smtClean="0"/>
              <a:t> and more</a:t>
            </a:r>
          </a:p>
          <a:p>
            <a:r>
              <a:rPr lang="fr-CH" dirty="0" smtClean="0"/>
              <a:t>To </a:t>
            </a:r>
            <a:r>
              <a:rPr lang="fr-CH" dirty="0" err="1" smtClean="0"/>
              <a:t>register</a:t>
            </a:r>
            <a:r>
              <a:rPr lang="fr-CH" dirty="0" smtClean="0"/>
              <a:t>:</a:t>
            </a:r>
            <a:r>
              <a:rPr lang="fr-CH" dirty="0"/>
              <a:t>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://mintt.epfl.ch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(Full. Next session will be announced in early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2048" y="2132857"/>
            <a:ext cx="7772400" cy="2448271"/>
          </a:xfrm>
          <a:solidFill>
            <a:schemeClr val="bg1">
              <a:alpha val="30000"/>
            </a:schemeClr>
          </a:solidFill>
        </p:spPr>
        <p:txBody>
          <a:bodyPr>
            <a:noAutofit/>
          </a:bodyPr>
          <a:lstStyle/>
          <a:p>
            <a:r>
              <a:rPr lang="fr-CH" sz="8000" b="1" dirty="0" err="1" smtClean="0">
                <a:solidFill>
                  <a:srgbClr val="00B0F0"/>
                </a:solidFill>
              </a:rPr>
              <a:t>Where</a:t>
            </a:r>
            <a:r>
              <a:rPr lang="fr-CH" sz="8000" b="1" dirty="0" smtClean="0"/>
              <a:t> to </a:t>
            </a:r>
            <a:r>
              <a:rPr lang="fr-CH" sz="8000" b="1" dirty="0" err="1" smtClean="0"/>
              <a:t>submit</a:t>
            </a:r>
            <a:r>
              <a:rPr lang="fr-CH" sz="8000" b="1" dirty="0" smtClean="0"/>
              <a:t> your </a:t>
            </a:r>
            <a:r>
              <a:rPr lang="fr-CH" sz="8000" b="1" dirty="0" err="1" smtClean="0"/>
              <a:t>paper</a:t>
            </a:r>
            <a:r>
              <a:rPr lang="fr-CH" sz="8000" b="1" dirty="0" smtClean="0"/>
              <a:t>?</a:t>
            </a:r>
            <a:endParaRPr lang="fr-CH" sz="8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8898577" y="-3123728"/>
            <a:ext cx="353943" cy="681337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CH" sz="1100" dirty="0">
                <a:solidFill>
                  <a:schemeClr val="bg1"/>
                </a:solidFill>
              </a:rPr>
              <a:t>2008-01-26 (</a:t>
            </a:r>
            <a:r>
              <a:rPr lang="fr-CH" sz="1100" dirty="0" err="1">
                <a:solidFill>
                  <a:schemeClr val="bg1"/>
                </a:solidFill>
              </a:rPr>
              <a:t>Editing</a:t>
            </a:r>
            <a:r>
              <a:rPr lang="fr-CH" sz="1100" dirty="0">
                <a:solidFill>
                  <a:schemeClr val="bg1"/>
                </a:solidFill>
              </a:rPr>
              <a:t> a </a:t>
            </a:r>
            <a:r>
              <a:rPr lang="fr-CH" sz="1100" dirty="0" err="1">
                <a:solidFill>
                  <a:schemeClr val="bg1"/>
                </a:solidFill>
              </a:rPr>
              <a:t>paper</a:t>
            </a:r>
            <a:r>
              <a:rPr lang="fr-CH" sz="1100" dirty="0">
                <a:solidFill>
                  <a:schemeClr val="bg1"/>
                </a:solidFill>
              </a:rPr>
              <a:t>) </a:t>
            </a:r>
            <a:r>
              <a:rPr lang="fr-CH" sz="1100" dirty="0" smtClean="0">
                <a:solidFill>
                  <a:schemeClr val="bg1"/>
                </a:solidFill>
              </a:rPr>
              <a:t>– 15 by </a:t>
            </a:r>
            <a:r>
              <a:rPr lang="fr-CH" sz="1100" dirty="0">
                <a:solidFill>
                  <a:schemeClr val="bg1"/>
                </a:solidFill>
              </a:rPr>
              <a:t>Nic </a:t>
            </a:r>
            <a:r>
              <a:rPr lang="fr-CH" sz="1100" dirty="0" smtClean="0">
                <a:solidFill>
                  <a:schemeClr val="bg1"/>
                </a:solidFill>
              </a:rPr>
              <a:t>Mc </a:t>
            </a:r>
            <a:r>
              <a:rPr lang="fr-CH" sz="1100" dirty="0" err="1" smtClean="0">
                <a:solidFill>
                  <a:schemeClr val="bg1"/>
                </a:solidFill>
              </a:rPr>
              <a:t>Phee</a:t>
            </a:r>
            <a:r>
              <a:rPr lang="fr-CH" sz="1100" dirty="0" smtClean="0">
                <a:solidFill>
                  <a:schemeClr val="bg1"/>
                </a:solidFill>
              </a:rPr>
              <a:t> CC </a:t>
            </a:r>
            <a:r>
              <a:rPr lang="fr-CH" sz="1100" dirty="0">
                <a:solidFill>
                  <a:schemeClr val="bg1"/>
                </a:solidFill>
              </a:rPr>
              <a:t>BY-SA </a:t>
            </a:r>
            <a:r>
              <a:rPr lang="fr-CH" sz="1100" dirty="0" smtClean="0">
                <a:solidFill>
                  <a:schemeClr val="bg1"/>
                </a:solidFill>
              </a:rPr>
              <a:t>2.0</a:t>
            </a:r>
            <a:endParaRPr lang="fr-CH" sz="1100" dirty="0">
              <a:solidFill>
                <a:schemeClr val="bg1"/>
              </a:solidFill>
            </a:endParaRPr>
          </a:p>
        </p:txBody>
      </p:sp>
      <p:sp>
        <p:nvSpPr>
          <p:cNvPr id="5" name="Carré corné 4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3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6198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3" y="6386514"/>
            <a:ext cx="787670" cy="3857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3" y="6386514"/>
            <a:ext cx="797959" cy="3857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SMART PUBLISHING</a:t>
            </a:r>
            <a:endParaRPr lang="fr-CH" sz="4800" dirty="0"/>
          </a:p>
        </p:txBody>
      </p:sp>
      <p:sp>
        <p:nvSpPr>
          <p:cNvPr id="7" name="ZoneTexte 6"/>
          <p:cNvSpPr txBox="1"/>
          <p:nvPr/>
        </p:nvSpPr>
        <p:spPr>
          <a:xfrm>
            <a:off x="179512" y="66827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 smtClean="0"/>
              <a:t>Further</a:t>
            </a:r>
            <a:r>
              <a:rPr lang="fr-CH" sz="3200" dirty="0" smtClean="0"/>
              <a:t> </a:t>
            </a:r>
            <a:r>
              <a:rPr lang="fr-CH" sz="3200" dirty="0" err="1" smtClean="0"/>
              <a:t>readings</a:t>
            </a:r>
            <a:endParaRPr lang="fr-CH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305094" y="1628800"/>
            <a:ext cx="85153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HAMES</a:t>
            </a:r>
            <a:r>
              <a:rPr lang="en-US" sz="1400" dirty="0"/>
              <a:t>, Irene, 2007, </a:t>
            </a:r>
            <a:r>
              <a:rPr lang="en-US" sz="1400" i="1" dirty="0"/>
              <a:t>Peer review and manuscript management in scientific journals : guidelines for good practice</a:t>
            </a:r>
            <a:r>
              <a:rPr lang="en-US" sz="1400" dirty="0"/>
              <a:t>. Malden, Mass : Blackwell. ISBN 978-1-4051-3159-9. </a:t>
            </a:r>
          </a:p>
          <a:p>
            <a:endParaRPr lang="en-US" sz="800" dirty="0" smtClean="0"/>
          </a:p>
          <a:p>
            <a:r>
              <a:rPr lang="en-US" sz="1400" dirty="0" smtClean="0"/>
              <a:t>PRIEM</a:t>
            </a:r>
            <a:r>
              <a:rPr lang="en-US" sz="1400" dirty="0"/>
              <a:t>, Jason, TARABORELLI, Dario, GROTH, Paul and NEYLON, Cameron, 2011, </a:t>
            </a:r>
            <a:r>
              <a:rPr lang="en-US" sz="1400" dirty="0" err="1"/>
              <a:t>Altmetrics</a:t>
            </a:r>
            <a:r>
              <a:rPr lang="en-US" sz="1400" dirty="0"/>
              <a:t>: a manifesto. </a:t>
            </a:r>
            <a:r>
              <a:rPr lang="en-US" sz="1400" i="1" dirty="0" err="1"/>
              <a:t>Altmetrics</a:t>
            </a:r>
            <a:r>
              <a:rPr lang="en-US" sz="1400" dirty="0"/>
              <a:t> [online]. 28 September 2011. [Accessed 15 March 2016]. Available from: </a:t>
            </a:r>
            <a:r>
              <a:rPr lang="en-US" sz="1400" dirty="0">
                <a:hlinkClick r:id="rId4"/>
              </a:rPr>
              <a:t>http://altmetrics.org/manifesto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/>
          </a:p>
          <a:p>
            <a:endParaRPr lang="en-US" sz="800" dirty="0"/>
          </a:p>
          <a:p>
            <a:r>
              <a:rPr lang="en-US" sz="1400" dirty="0" smtClean="0"/>
              <a:t>SCHOLARLY </a:t>
            </a:r>
            <a:r>
              <a:rPr lang="en-US" sz="1400" dirty="0"/>
              <a:t>PUBLISHING AND ACADEMIC RESOURCES COALITION, 2007, Author Rights &amp; the SPARC Author Addendum. </a:t>
            </a:r>
            <a:r>
              <a:rPr lang="en-US" sz="1400" i="1" dirty="0"/>
              <a:t>SPARC</a:t>
            </a:r>
            <a:r>
              <a:rPr lang="en-US" sz="1400" dirty="0"/>
              <a:t> [online]. 2016 2007. [Accessed 14 March 2016]. Available from: </a:t>
            </a:r>
            <a:r>
              <a:rPr lang="en-US" sz="1400" dirty="0">
                <a:hlinkClick r:id="rId5"/>
              </a:rPr>
              <a:t>http://sparcopen.org/our-work/author-rights/#</a:t>
            </a:r>
            <a:r>
              <a:rPr lang="en-US" sz="1400" dirty="0" smtClean="0">
                <a:hlinkClick r:id="rId5"/>
              </a:rPr>
              <a:t>background</a:t>
            </a:r>
            <a:endParaRPr lang="en-US" sz="1400" dirty="0" smtClean="0"/>
          </a:p>
          <a:p>
            <a:endParaRPr lang="en-US" sz="800" dirty="0" smtClean="0"/>
          </a:p>
          <a:p>
            <a:r>
              <a:rPr lang="en-US" sz="1400" dirty="0" smtClean="0"/>
              <a:t>SENSE </a:t>
            </a:r>
            <a:r>
              <a:rPr lang="en-US" sz="1400" dirty="0"/>
              <a:t>ABOUT SCIENCE, 2012, 3: </a:t>
            </a:r>
            <a:r>
              <a:rPr lang="en-US" sz="1400" i="1" dirty="0"/>
              <a:t>Peer Review: The Nuts and Bolts</a:t>
            </a:r>
            <a:r>
              <a:rPr lang="en-US" sz="1400" dirty="0"/>
              <a:t> [online]. London : Sense About Science. [Accessed 15 March 2016]. Standing up for Science. Available from: </a:t>
            </a:r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www.senseaboutscience.org/data/files/resources/99/Peer-review_The-nuts-and-bolts.pdf</a:t>
            </a:r>
            <a:endParaRPr lang="en-US" sz="1400" dirty="0" smtClean="0"/>
          </a:p>
          <a:p>
            <a:endParaRPr lang="en-US" sz="800" dirty="0" smtClean="0"/>
          </a:p>
          <a:p>
            <a:r>
              <a:rPr lang="en-US" sz="1400" dirty="0" smtClean="0"/>
              <a:t>THROWER</a:t>
            </a:r>
            <a:r>
              <a:rPr lang="en-US" sz="1400" dirty="0"/>
              <a:t>, Peter, 2012, Eight reasons I rejected your article: A journal editor reveals the top reasons so many manuscripts don’t make it to the peer review process. </a:t>
            </a:r>
            <a:r>
              <a:rPr lang="en-US" sz="1400" i="1" dirty="0"/>
              <a:t>Elsevier Connect</a:t>
            </a:r>
            <a:r>
              <a:rPr lang="en-US" sz="1400" dirty="0"/>
              <a:t> [online]. 12 September 2012. [Accessed 15 March 2016]. Available from: 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www.elsevier.com/connect/8-reasons-i-rejected-your-article</a:t>
            </a:r>
            <a:endParaRPr lang="en-US" sz="1400" dirty="0" smtClean="0"/>
          </a:p>
          <a:p>
            <a:endParaRPr lang="fr-CH" sz="1500" dirty="0"/>
          </a:p>
          <a:p>
            <a:r>
              <a:rPr lang="fr-CH" sz="2000" b="1" dirty="0" smtClean="0"/>
              <a:t>This </a:t>
            </a:r>
            <a:r>
              <a:rPr lang="fr-CH" sz="2000" b="1" dirty="0" err="1" smtClean="0"/>
              <a:t>bibliography</a:t>
            </a:r>
            <a:r>
              <a:rPr lang="fr-CH" sz="2000" b="1" dirty="0" smtClean="0"/>
              <a:t> </a:t>
            </a:r>
            <a:r>
              <a:rPr lang="fr-CH" sz="2000" b="1" dirty="0" err="1" smtClean="0"/>
              <a:t>is</a:t>
            </a:r>
            <a:r>
              <a:rPr lang="fr-CH" sz="2000" b="1" dirty="0" smtClean="0"/>
              <a:t> </a:t>
            </a:r>
            <a:r>
              <a:rPr lang="fr-CH" sz="2000" b="1" dirty="0" err="1" smtClean="0"/>
              <a:t>regularly</a:t>
            </a:r>
            <a:r>
              <a:rPr lang="fr-CH" sz="2000" b="1" dirty="0" smtClean="0"/>
              <a:t> </a:t>
            </a:r>
            <a:r>
              <a:rPr lang="fr-CH" sz="2000" b="1" dirty="0" err="1" smtClean="0"/>
              <a:t>updated</a:t>
            </a:r>
            <a:r>
              <a:rPr lang="fr-CH" sz="2000" b="1" dirty="0" smtClean="0"/>
              <a:t>: </a:t>
            </a:r>
            <a:r>
              <a:rPr lang="fr-CH" sz="2000" b="1" dirty="0" smtClean="0">
                <a:hlinkClick r:id="rId8"/>
              </a:rPr>
              <a:t>go.epfl.ch/</a:t>
            </a:r>
            <a:r>
              <a:rPr lang="fr-CH" sz="2000" b="1" dirty="0" err="1" smtClean="0">
                <a:hlinkClick r:id="rId8"/>
              </a:rPr>
              <a:t>SmartPublishing</a:t>
            </a:r>
            <a:endParaRPr lang="fr-CH" sz="2000" b="1" dirty="0" smtClean="0"/>
          </a:p>
        </p:txBody>
      </p:sp>
      <p:sp>
        <p:nvSpPr>
          <p:cNvPr id="8" name="Carré corné 7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3.X</a:t>
            </a:r>
            <a:r>
              <a:rPr lang="fr-CH" sz="1200" dirty="0" smtClean="0"/>
              <a:t>.1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3709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3" y="6386514"/>
            <a:ext cx="787670" cy="3857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3" y="6386514"/>
            <a:ext cx="797959" cy="385714"/>
          </a:xfrm>
          <a:prstGeom prst="rect">
            <a:avLst/>
          </a:prstGeom>
        </p:spPr>
      </p:pic>
      <p:sp>
        <p:nvSpPr>
          <p:cNvPr id="7" name="Carré corné 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ZoneTexte 7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3.X</a:t>
            </a:r>
            <a:r>
              <a:rPr lang="fr-CH" sz="1200" dirty="0" smtClean="0"/>
              <a:t>.2</a:t>
            </a:r>
            <a:endParaRPr lang="fr-CH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1211014" y="2563173"/>
            <a:ext cx="36187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smtClean="0"/>
              <a:t>Library Training Team</a:t>
            </a:r>
          </a:p>
          <a:p>
            <a:r>
              <a:rPr lang="fr-CH" sz="2000" dirty="0"/>
              <a:t>Caroline </a:t>
            </a:r>
            <a:r>
              <a:rPr lang="fr-CH" sz="2000" dirty="0" err="1"/>
              <a:t>Salamin</a:t>
            </a:r>
            <a:endParaRPr lang="fr-CH" sz="2000" dirty="0"/>
          </a:p>
          <a:p>
            <a:r>
              <a:rPr lang="fr-CH" sz="2000" dirty="0"/>
              <a:t>Mathilde </a:t>
            </a:r>
            <a:r>
              <a:rPr lang="fr-CH" sz="2000" dirty="0" smtClean="0"/>
              <a:t>Panes</a:t>
            </a:r>
            <a:endParaRPr lang="fr-CH" sz="2000" dirty="0"/>
          </a:p>
          <a:p>
            <a:r>
              <a:rPr lang="fr-CH" sz="2000" dirty="0"/>
              <a:t>Noémi Cobolet</a:t>
            </a:r>
          </a:p>
          <a:p>
            <a:r>
              <a:rPr lang="fr-CH" sz="2000" dirty="0" smtClean="0"/>
              <a:t>Raphaël Grolimund</a:t>
            </a:r>
          </a:p>
          <a:p>
            <a:r>
              <a:rPr lang="fr-CH" sz="2000" dirty="0" smtClean="0">
                <a:hlinkClick r:id="rId4"/>
              </a:rPr>
              <a:t>formations.bib@epfl.ch</a:t>
            </a:r>
            <a:endParaRPr lang="fr-CH" sz="2000" dirty="0" smtClean="0"/>
          </a:p>
          <a:p>
            <a:endParaRPr lang="fr-CH" sz="20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233492" y="2441558"/>
            <a:ext cx="3186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H" sz="2000" dirty="0" smtClean="0"/>
          </a:p>
          <a:p>
            <a:r>
              <a:rPr lang="fr-CH" sz="2000" dirty="0" smtClean="0"/>
              <a:t>library.epfl.ch</a:t>
            </a:r>
          </a:p>
          <a:p>
            <a:r>
              <a:rPr lang="fr-CH" sz="2000" dirty="0" smtClean="0"/>
              <a:t>facebook.com/</a:t>
            </a:r>
            <a:r>
              <a:rPr lang="fr-CH" sz="2000" dirty="0" err="1" smtClean="0"/>
              <a:t>EPFL.library</a:t>
            </a:r>
            <a:endParaRPr lang="fr-CH" sz="2000" dirty="0" smtClean="0"/>
          </a:p>
          <a:p>
            <a:r>
              <a:rPr lang="fr-CH" sz="2000" dirty="0" smtClean="0"/>
              <a:t>youtube.com/</a:t>
            </a:r>
            <a:r>
              <a:rPr lang="fr-CH" sz="2000" dirty="0" err="1" smtClean="0"/>
              <a:t>epfllibrary</a:t>
            </a:r>
            <a:endParaRPr lang="fr-CH" sz="2000" dirty="0" smtClean="0"/>
          </a:p>
          <a:p>
            <a:r>
              <a:rPr lang="fr-CH" sz="2000" dirty="0" smtClean="0"/>
              <a:t>@</a:t>
            </a:r>
            <a:r>
              <a:rPr lang="fr-CH" sz="2000" dirty="0" err="1" smtClean="0"/>
              <a:t>EPFLlibrary</a:t>
            </a:r>
            <a:endParaRPr lang="fr-CH" sz="2000" dirty="0" smtClean="0"/>
          </a:p>
        </p:txBody>
      </p:sp>
      <p:pic>
        <p:nvPicPr>
          <p:cNvPr id="1026" name="Picture 2" descr="S:\F.Activites\F.400SEFOU\F.410Formation\Formations\Doctorants\2015\2015-24-03-Seminar_module1\supports\1.X.img\youtube2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93" y="345778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:\F.Activites\F.400SEFOU\F.410Formation\Formations\Doctorants\2015\2015-24-03-Seminar_module1\supports\1.X.img\facebook3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02" y="310672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S:\F.Activites\F.400SEFOU\F.410Formation\Formations\Doctorants\2015\2015-24-03-Seminar_module1\supports\1.X.img\twitter2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83" y="374578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:\F.Activites\F.400SEFOU\F.410Formation\Formations\Doctorants\2015\2015-24-03-Seminar_module1\supports\1.X.img\laptop11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841" y="280971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915286" y="1568986"/>
            <a:ext cx="5689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 smtClean="0"/>
              <a:t>Smart </a:t>
            </a:r>
            <a:r>
              <a:rPr lang="fr-CH" sz="2000" i="1" dirty="0" err="1" smtClean="0"/>
              <a:t>Publishing</a:t>
            </a:r>
            <a:r>
              <a:rPr lang="fr-CH" sz="2000" i="1" dirty="0" smtClean="0"/>
              <a:t> </a:t>
            </a:r>
            <a:r>
              <a:rPr lang="en-US" sz="2000" dirty="0" smtClean="0"/>
              <a:t>by EPFL Library (2017)</a:t>
            </a:r>
            <a:endParaRPr lang="fr-CH" sz="2000" dirty="0"/>
          </a:p>
        </p:txBody>
      </p:sp>
      <p:pic>
        <p:nvPicPr>
          <p:cNvPr id="1031" name="Picture 7" descr="P:\images\CreativeCommons\logos\by-s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24" y="1638405"/>
            <a:ext cx="1623157" cy="5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SMART PUBLISHING</a:t>
            </a:r>
            <a:endParaRPr lang="fr-CH" sz="4800" dirty="0"/>
          </a:p>
        </p:txBody>
      </p:sp>
      <p:sp>
        <p:nvSpPr>
          <p:cNvPr id="2" name="ZoneTexte 1"/>
          <p:cNvSpPr txBox="1"/>
          <p:nvPr/>
        </p:nvSpPr>
        <p:spPr>
          <a:xfrm>
            <a:off x="1211015" y="4789601"/>
            <a:ext cx="7177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 smtClean="0"/>
              <a:t>Open </a:t>
            </a:r>
            <a:r>
              <a:rPr lang="fr-CH" sz="2000" b="1" dirty="0"/>
              <a:t>Access Service at EPFL </a:t>
            </a:r>
            <a:r>
              <a:rPr lang="fr-CH" sz="2000" b="1" dirty="0" smtClean="0"/>
              <a:t>Library</a:t>
            </a:r>
          </a:p>
          <a:p>
            <a:r>
              <a:rPr lang="fr-CH" sz="2000" dirty="0"/>
              <a:t>Béatrice Marselli</a:t>
            </a:r>
            <a:endParaRPr lang="fr-CH" sz="2000" dirty="0" smtClean="0">
              <a:hlinkClick r:id=""/>
            </a:endParaRPr>
          </a:p>
          <a:p>
            <a:r>
              <a:rPr lang="fr-CH" sz="2000" dirty="0" smtClean="0">
                <a:hlinkClick r:id=""/>
              </a:rPr>
              <a:t>publish-support.bib@epfl.ch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48557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16116" y="1775684"/>
            <a:ext cx="78135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These course notes reuse icons published under CC </a:t>
            </a:r>
            <a:r>
              <a:rPr lang="en-US" sz="1600" smtClean="0"/>
              <a:t>BY 3.0 </a:t>
            </a:r>
            <a:r>
              <a:rPr lang="en-US" sz="1600" dirty="0" smtClean="0"/>
              <a:t>license on </a:t>
            </a:r>
            <a:r>
              <a:rPr lang="en-US" sz="1600" dirty="0" smtClean="0">
                <a:hlinkClick r:id="rId2"/>
              </a:rPr>
              <a:t>thenounproject.com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Copy </a:t>
            </a:r>
            <a:r>
              <a:rPr lang="en-US" sz="1600" i="1" dirty="0" smtClean="0"/>
              <a:t>by</a:t>
            </a:r>
            <a:r>
              <a:rPr lang="en-US" sz="1600" dirty="0" smtClean="0"/>
              <a:t> Iulia </a:t>
            </a:r>
            <a:r>
              <a:rPr lang="en-US" sz="1600" dirty="0" err="1" smtClean="0"/>
              <a:t>Ardeleanu</a:t>
            </a:r>
            <a:endParaRPr lang="en-US" sz="1600" dirty="0" smtClean="0"/>
          </a:p>
          <a:p>
            <a:r>
              <a:rPr lang="en-US" sz="1600" dirty="0"/>
              <a:t>Article management </a:t>
            </a:r>
            <a:r>
              <a:rPr lang="en-US" sz="1600" i="1" dirty="0"/>
              <a:t>by</a:t>
            </a:r>
            <a:r>
              <a:rPr lang="en-US" sz="1600" dirty="0"/>
              <a:t> </a:t>
            </a:r>
            <a:r>
              <a:rPr lang="en-US" sz="1600" dirty="0" err="1"/>
              <a:t>Havhannes</a:t>
            </a:r>
            <a:r>
              <a:rPr lang="en-US" sz="1600" dirty="0"/>
              <a:t> </a:t>
            </a:r>
            <a:r>
              <a:rPr lang="en-US" sz="1600" dirty="0" err="1" smtClean="0"/>
              <a:t>Fahradyan</a:t>
            </a:r>
            <a:endParaRPr lang="en-US" sz="1600" dirty="0" smtClean="0"/>
          </a:p>
          <a:p>
            <a:r>
              <a:rPr lang="en-US" sz="1600" dirty="0" smtClean="0"/>
              <a:t>Newspaper </a:t>
            </a:r>
            <a:r>
              <a:rPr lang="en-US" sz="1600" i="1" dirty="0" smtClean="0"/>
              <a:t>by</a:t>
            </a:r>
            <a:r>
              <a:rPr lang="en-US" sz="1600" dirty="0" smtClean="0"/>
              <a:t> </a:t>
            </a:r>
            <a:r>
              <a:rPr lang="en-US" sz="1600" dirty="0" err="1" smtClean="0"/>
              <a:t>Julynn</a:t>
            </a:r>
            <a:r>
              <a:rPr lang="en-US" sz="1600" dirty="0" smtClean="0"/>
              <a:t> B. </a:t>
            </a:r>
          </a:p>
          <a:p>
            <a:r>
              <a:rPr lang="en-US" sz="1600" dirty="0" smtClean="0"/>
              <a:t>Closed eye by </a:t>
            </a:r>
            <a:r>
              <a:rPr lang="en-US" sz="1600" dirty="0" err="1" smtClean="0"/>
              <a:t>Samarin</a:t>
            </a:r>
            <a:r>
              <a:rPr lang="en-US" sz="1600" dirty="0" smtClean="0"/>
              <a:t> Nikita</a:t>
            </a:r>
            <a:endParaRPr lang="en-US" sz="1600" dirty="0"/>
          </a:p>
          <a:p>
            <a:r>
              <a:rPr lang="en-US" sz="1600" dirty="0" smtClean="0"/>
              <a:t>Eye by To </a:t>
            </a:r>
            <a:r>
              <a:rPr lang="en-US" sz="1600" dirty="0" err="1" smtClean="0"/>
              <a:t>Uyen</a:t>
            </a:r>
            <a:endParaRPr lang="en-US" sz="1600" dirty="0" smtClean="0"/>
          </a:p>
          <a:p>
            <a:r>
              <a:rPr lang="en-US" sz="1600" dirty="0" smtClean="0"/>
              <a:t>Checkered Flag </a:t>
            </a:r>
            <a:r>
              <a:rPr lang="en-US" sz="1600" i="1" dirty="0" smtClean="0"/>
              <a:t>by </a:t>
            </a:r>
            <a:r>
              <a:rPr lang="en-US" sz="1600" dirty="0" err="1" smtClean="0"/>
              <a:t>Samy</a:t>
            </a:r>
            <a:r>
              <a:rPr lang="en-US" sz="1600" dirty="0" smtClean="0"/>
              <a:t> </a:t>
            </a:r>
            <a:r>
              <a:rPr lang="en-US" sz="1600" dirty="0" err="1" smtClean="0"/>
              <a:t>Menai</a:t>
            </a:r>
            <a:endParaRPr lang="en-US" sz="1600" dirty="0" smtClean="0"/>
          </a:p>
          <a:p>
            <a:r>
              <a:rPr lang="en-US" sz="1600" dirty="0" smtClean="0"/>
              <a:t>Loop </a:t>
            </a:r>
            <a:r>
              <a:rPr lang="en-US" sz="1600" i="1" dirty="0" smtClean="0"/>
              <a:t>by</a:t>
            </a:r>
            <a:r>
              <a:rPr lang="en-US" sz="1600" dirty="0" smtClean="0"/>
              <a:t> </a:t>
            </a:r>
            <a:r>
              <a:rPr lang="en-US" sz="1600" dirty="0" err="1" smtClean="0"/>
              <a:t>ChangHoon</a:t>
            </a:r>
            <a:r>
              <a:rPr lang="en-US" sz="1600" dirty="0" smtClean="0"/>
              <a:t> </a:t>
            </a:r>
            <a:r>
              <a:rPr lang="en-US" sz="1600" dirty="0" err="1" smtClean="0"/>
              <a:t>Baek</a:t>
            </a:r>
            <a:endParaRPr lang="en-US" sz="1600" dirty="0"/>
          </a:p>
          <a:p>
            <a:r>
              <a:rPr lang="en-US" sz="1600" dirty="0" smtClean="0"/>
              <a:t>Trophy </a:t>
            </a:r>
            <a:r>
              <a:rPr lang="en-US" sz="1600" i="1" dirty="0" smtClean="0"/>
              <a:t>by </a:t>
            </a:r>
            <a:r>
              <a:rPr lang="en-US" sz="1600" dirty="0" smtClean="0"/>
              <a:t>To </a:t>
            </a:r>
            <a:r>
              <a:rPr lang="en-US" sz="1600" dirty="0" err="1" smtClean="0"/>
              <a:t>Uyen</a:t>
            </a:r>
            <a:endParaRPr lang="en-US" sz="1600" dirty="0" smtClean="0"/>
          </a:p>
          <a:p>
            <a:r>
              <a:rPr lang="en-US" sz="1600" dirty="0" smtClean="0"/>
              <a:t>Bones </a:t>
            </a:r>
            <a:r>
              <a:rPr lang="en-US" sz="1600" i="1" dirty="0" smtClean="0"/>
              <a:t>by </a:t>
            </a:r>
            <a:r>
              <a:rPr lang="en-US" sz="1600" dirty="0" smtClean="0"/>
              <a:t>Brian </a:t>
            </a:r>
            <a:r>
              <a:rPr lang="en-US" sz="1600" dirty="0" err="1" smtClean="0"/>
              <a:t>Oppenlander</a:t>
            </a:r>
            <a:endParaRPr lang="en-US" sz="1600" dirty="0" smtClean="0"/>
          </a:p>
          <a:p>
            <a:r>
              <a:rPr lang="en-US" sz="1600" dirty="0" smtClean="0"/>
              <a:t>Box </a:t>
            </a:r>
            <a:r>
              <a:rPr lang="en-US" sz="1600" i="1" dirty="0" smtClean="0"/>
              <a:t>by</a:t>
            </a:r>
            <a:r>
              <a:rPr lang="en-US" sz="1600" dirty="0" smtClean="0"/>
              <a:t> Chameleon Design</a:t>
            </a:r>
          </a:p>
          <a:p>
            <a:endParaRPr lang="en-US" sz="1600" dirty="0" smtClean="0"/>
          </a:p>
          <a:p>
            <a:r>
              <a:rPr lang="en-US" sz="1600" dirty="0" smtClean="0"/>
              <a:t>Peer-review, </a:t>
            </a:r>
            <a:r>
              <a:rPr lang="en-US" sz="1600" i="1" dirty="0" smtClean="0"/>
              <a:t>by</a:t>
            </a:r>
            <a:r>
              <a:rPr lang="en-US" sz="1600" dirty="0" smtClean="0"/>
              <a:t> AJC1, CC-BY-SA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2" y="4049269"/>
            <a:ext cx="288176" cy="206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" y="4502978"/>
            <a:ext cx="256281" cy="232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2" y="4245217"/>
            <a:ext cx="244181" cy="2187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0" y="2537156"/>
            <a:ext cx="284646" cy="2846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6" y="2821802"/>
            <a:ext cx="195621" cy="2206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0" y="3130636"/>
            <a:ext cx="203179" cy="2197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04" y="3398393"/>
            <a:ext cx="269639" cy="1470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307" y="3577927"/>
            <a:ext cx="285631" cy="1523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5" y="3788614"/>
            <a:ext cx="270016" cy="24129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7" y="4735220"/>
            <a:ext cx="299737" cy="2746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661" y="5160564"/>
            <a:ext cx="443455" cy="32068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3" y="6386514"/>
            <a:ext cx="787670" cy="3857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3" y="6386514"/>
            <a:ext cx="797959" cy="385714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9512" y="66827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 smtClean="0"/>
              <a:t>Credits</a:t>
            </a:r>
            <a:endParaRPr lang="fr-CH" sz="3200" dirty="0"/>
          </a:p>
        </p:txBody>
      </p:sp>
      <p:sp>
        <p:nvSpPr>
          <p:cNvPr id="17" name="Carré corné 16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ZoneTexte 17"/>
          <p:cNvSpPr txBox="1"/>
          <p:nvPr/>
        </p:nvSpPr>
        <p:spPr>
          <a:xfrm>
            <a:off x="182506" y="44624"/>
            <a:ext cx="539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dirty="0" smtClean="0"/>
              <a:t>SMART PUBLISHING</a:t>
            </a:r>
            <a:endParaRPr lang="fr-CH" sz="4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3.X</a:t>
            </a:r>
            <a:r>
              <a:rPr lang="fr-CH" sz="1200" dirty="0" smtClean="0"/>
              <a:t>.3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9646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496" y="3696"/>
            <a:ext cx="407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 smtClean="0"/>
              <a:t>Journal typology</a:t>
            </a:r>
            <a:endParaRPr lang="en-US" sz="4400" b="1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08572" y="1196752"/>
            <a:ext cx="5255516" cy="1584176"/>
            <a:chOff x="108572" y="1196752"/>
            <a:chExt cx="5255516" cy="1584176"/>
          </a:xfrm>
        </p:grpSpPr>
        <p:sp>
          <p:nvSpPr>
            <p:cNvPr id="13" name="TextBox 12"/>
            <p:cNvSpPr txBox="1"/>
            <p:nvPr/>
          </p:nvSpPr>
          <p:spPr>
            <a:xfrm>
              <a:off x="108572" y="1196752"/>
              <a:ext cx="2735236" cy="46166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MULTIDISCIPLINARY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4" name="Diagram 13"/>
            <p:cNvGraphicFramePr/>
            <p:nvPr>
              <p:extLst>
                <p:ext uri="{D42A27DB-BD31-4B8C-83A1-F6EECF244321}">
                  <p14:modId xmlns:p14="http://schemas.microsoft.com/office/powerpoint/2010/main" val="3955288241"/>
                </p:ext>
              </p:extLst>
            </p:nvPr>
          </p:nvGraphicFramePr>
          <p:xfrm>
            <a:off x="3203848" y="1412776"/>
            <a:ext cx="2160240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20" name="Groupe 19"/>
          <p:cNvGrpSpPr/>
          <p:nvPr/>
        </p:nvGrpSpPr>
        <p:grpSpPr>
          <a:xfrm>
            <a:off x="108573" y="3140968"/>
            <a:ext cx="5402234" cy="1583808"/>
            <a:chOff x="240532" y="3140968"/>
            <a:chExt cx="5058659" cy="1451824"/>
          </a:xfrm>
        </p:grpSpPr>
        <p:sp>
          <p:nvSpPr>
            <p:cNvPr id="15" name="TextBox 14"/>
            <p:cNvSpPr txBox="1"/>
            <p:nvPr/>
          </p:nvSpPr>
          <p:spPr>
            <a:xfrm>
              <a:off x="240532" y="3140968"/>
              <a:ext cx="2561278" cy="7617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2400">
                  <a:solidFill>
                    <a:schemeClr val="bg1"/>
                  </a:solidFill>
                </a:defRPr>
              </a:lvl1pPr>
            </a:lstStyle>
            <a:p>
              <a:pPr algn="ctr"/>
              <a:r>
                <a:rPr lang="en-US" dirty="0"/>
                <a:t>DISCIPLINARY</a:t>
              </a:r>
            </a:p>
            <a:p>
              <a:r>
                <a:rPr lang="en-US" dirty="0"/>
                <a:t>GENERAL INTEREST</a:t>
              </a:r>
            </a:p>
          </p:txBody>
        </p:sp>
        <p:graphicFrame>
          <p:nvGraphicFramePr>
            <p:cNvPr id="16" name="Diagram 15"/>
            <p:cNvGraphicFramePr/>
            <p:nvPr>
              <p:extLst>
                <p:ext uri="{D42A27DB-BD31-4B8C-83A1-F6EECF244321}">
                  <p14:modId xmlns:p14="http://schemas.microsoft.com/office/powerpoint/2010/main" val="2035973560"/>
                </p:ext>
              </p:extLst>
            </p:nvPr>
          </p:nvGraphicFramePr>
          <p:xfrm>
            <a:off x="3138951" y="3212638"/>
            <a:ext cx="2160240" cy="13801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21" name="Groupe 20"/>
          <p:cNvGrpSpPr/>
          <p:nvPr/>
        </p:nvGrpSpPr>
        <p:grpSpPr>
          <a:xfrm>
            <a:off x="605790" y="5085184"/>
            <a:ext cx="4758298" cy="1656184"/>
            <a:chOff x="605790" y="5085184"/>
            <a:chExt cx="4758298" cy="1656184"/>
          </a:xfrm>
        </p:grpSpPr>
        <p:sp>
          <p:nvSpPr>
            <p:cNvPr id="17" name="TextBox 16"/>
            <p:cNvSpPr txBox="1"/>
            <p:nvPr/>
          </p:nvSpPr>
          <p:spPr>
            <a:xfrm>
              <a:off x="605790" y="5085184"/>
              <a:ext cx="1740799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SPECIALIZED</a:t>
              </a:r>
            </a:p>
          </p:txBody>
        </p:sp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4040402791"/>
                </p:ext>
              </p:extLst>
            </p:nvPr>
          </p:nvGraphicFramePr>
          <p:xfrm>
            <a:off x="3203848" y="5373216"/>
            <a:ext cx="2160240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grpSp>
        <p:nvGrpSpPr>
          <p:cNvPr id="2" name="Groupe 1"/>
          <p:cNvGrpSpPr/>
          <p:nvPr/>
        </p:nvGrpSpPr>
        <p:grpSpPr>
          <a:xfrm>
            <a:off x="6324610" y="581779"/>
            <a:ext cx="2664296" cy="2280324"/>
            <a:chOff x="6324610" y="581779"/>
            <a:chExt cx="2664296" cy="2280324"/>
          </a:xfrm>
        </p:grpSpPr>
        <p:graphicFrame>
          <p:nvGraphicFramePr>
            <p:cNvPr id="22" name="Diagram 21"/>
            <p:cNvGraphicFramePr/>
            <p:nvPr>
              <p:extLst>
                <p:ext uri="{D42A27DB-BD31-4B8C-83A1-F6EECF244321}">
                  <p14:modId xmlns:p14="http://schemas.microsoft.com/office/powerpoint/2010/main" val="489070479"/>
                </p:ext>
              </p:extLst>
            </p:nvPr>
          </p:nvGraphicFramePr>
          <p:xfrm>
            <a:off x="6324610" y="1494104"/>
            <a:ext cx="2664296" cy="13679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sp>
          <p:nvSpPr>
            <p:cNvPr id="27" name="TextBox 12"/>
            <p:cNvSpPr txBox="1"/>
            <p:nvPr/>
          </p:nvSpPr>
          <p:spPr>
            <a:xfrm>
              <a:off x="6490013" y="581779"/>
              <a:ext cx="2282869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MEGAJOURNALS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(Open Access)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Carré corné 18"/>
          <p:cNvSpPr/>
          <p:nvPr/>
        </p:nvSpPr>
        <p:spPr>
          <a:xfrm flipV="1">
            <a:off x="8388424" y="6300000"/>
            <a:ext cx="576064" cy="4210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ZoneTexte 23"/>
          <p:cNvSpPr txBox="1"/>
          <p:nvPr/>
        </p:nvSpPr>
        <p:spPr>
          <a:xfrm>
            <a:off x="8388424" y="6381328"/>
            <a:ext cx="647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 smtClean="0"/>
              <a:t># 3.1.</a:t>
            </a:r>
            <a:r>
              <a:rPr lang="fr-CH" sz="1200" dirty="0" smtClean="0"/>
              <a:t>4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5905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496" y="-4737"/>
            <a:ext cx="65788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4400" b="1" dirty="0" smtClean="0"/>
              <a:t>Publishing business models</a:t>
            </a:r>
            <a:endParaRPr lang="en-US" sz="4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259632" y="687467"/>
            <a:ext cx="7560840" cy="1692771"/>
          </a:xfrm>
          <a:prstGeom prst="rect">
            <a:avLst/>
          </a:prstGeom>
          <a:solidFill>
            <a:schemeClr val="bg2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SUBSCRIPTION-BASED JOURNAL = “TRADITIONAL JOURNAL”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ACCESS</a:t>
            </a:r>
            <a:r>
              <a:rPr lang="en-US" dirty="0" smtClean="0"/>
              <a:t> 	Paying for </a:t>
            </a:r>
            <a:r>
              <a:rPr lang="en-US" dirty="0"/>
              <a:t>r</a:t>
            </a:r>
            <a:r>
              <a:rPr lang="en-US" dirty="0" smtClean="0"/>
              <a:t>eaders </a:t>
            </a:r>
          </a:p>
          <a:p>
            <a:pPr marL="1657350" lvl="3" indent="-285750">
              <a:buFont typeface="Wingdings" charset="2"/>
              <a:buChar char="§"/>
            </a:pPr>
            <a:r>
              <a:rPr lang="en-US" sz="1200" dirty="0"/>
              <a:t>individual or institutional subscription (often through libraries)</a:t>
            </a:r>
          </a:p>
          <a:p>
            <a:pPr marL="1657350" lvl="3" indent="-285750">
              <a:buFont typeface="Wingdings" charset="2"/>
              <a:buChar char="§"/>
            </a:pPr>
            <a:r>
              <a:rPr lang="en-US" sz="1200" dirty="0"/>
              <a:t>pay-per-view</a:t>
            </a:r>
          </a:p>
          <a:p>
            <a:r>
              <a:rPr lang="en-US" dirty="0" smtClean="0"/>
              <a:t>	Free for authors </a:t>
            </a:r>
            <a:r>
              <a:rPr lang="en-US" sz="1200" dirty="0"/>
              <a:t>(except for additional </a:t>
            </a:r>
            <a:r>
              <a:rPr lang="en-US" sz="1200" dirty="0" smtClean="0"/>
              <a:t>charges </a:t>
            </a:r>
            <a:r>
              <a:rPr lang="en-US" sz="1200" dirty="0" err="1" smtClean="0"/>
              <a:t>e.g</a:t>
            </a:r>
            <a:r>
              <a:rPr lang="en-US" sz="1200" dirty="0" smtClean="0"/>
              <a:t> </a:t>
            </a:r>
            <a:r>
              <a:rPr lang="en-US" sz="1200" dirty="0"/>
              <a:t>color charge, length, etc.)  </a:t>
            </a:r>
            <a:endParaRPr lang="en-US" sz="1200" dirty="0" smtClean="0"/>
          </a:p>
          <a:p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REUSE </a:t>
            </a:r>
            <a:r>
              <a:rPr lang="en-US" sz="1000" dirty="0"/>
              <a:t>	</a:t>
            </a:r>
            <a:r>
              <a:rPr lang="en-US" dirty="0" smtClean="0"/>
              <a:t>Authors grant exclusive </a:t>
            </a:r>
            <a:r>
              <a:rPr lang="en-US" dirty="0"/>
              <a:t>rights to the </a:t>
            </a:r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8" name="ZoneTexte 6"/>
          <p:cNvSpPr txBox="1"/>
          <p:nvPr/>
        </p:nvSpPr>
        <p:spPr>
          <a:xfrm>
            <a:off x="1259632" y="5221705"/>
            <a:ext cx="7560840" cy="15081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mpd="thickThin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GOLD OPEN ACCESS (OA)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	</a:t>
            </a:r>
            <a:r>
              <a:rPr lang="en-US" dirty="0"/>
              <a:t>Free of charge for readers </a:t>
            </a:r>
          </a:p>
          <a:p>
            <a:r>
              <a:rPr lang="en-US" dirty="0"/>
              <a:t>	Paying for authors</a:t>
            </a:r>
          </a:p>
          <a:p>
            <a:pPr marL="1657350" lvl="3" indent="-285750">
              <a:buFont typeface="Wingdings" charset="2"/>
              <a:buChar char="§"/>
            </a:pPr>
            <a:r>
              <a:rPr lang="en-US" sz="1200" dirty="0"/>
              <a:t>Article Processing Charge (APC)</a:t>
            </a:r>
          </a:p>
          <a:p>
            <a:pPr lvl="0"/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REUSE 	</a:t>
            </a:r>
            <a:r>
              <a:rPr lang="en-US" dirty="0" smtClean="0">
                <a:solidFill>
                  <a:prstClr val="black"/>
                </a:solidFill>
              </a:rPr>
              <a:t>Authors retain the rights</a:t>
            </a:r>
          </a:p>
        </p:txBody>
      </p:sp>
      <p:sp>
        <p:nvSpPr>
          <p:cNvPr id="10" name="ZoneTexte 6"/>
          <p:cNvSpPr txBox="1"/>
          <p:nvPr/>
        </p:nvSpPr>
        <p:spPr>
          <a:xfrm>
            <a:off x="1259632" y="2443373"/>
            <a:ext cx="756084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mpd="thickThin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DELAYED OPEN ACCESS (OA)	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	</a:t>
            </a:r>
            <a:r>
              <a:rPr lang="en-US" dirty="0"/>
              <a:t>Subscription-based journals providing a free online access after a 	period of embargo (6 to 24 months) </a:t>
            </a:r>
          </a:p>
          <a:p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REUSE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/>
              <a:t>Authors grant </a:t>
            </a:r>
            <a:r>
              <a:rPr lang="en-US" dirty="0"/>
              <a:t>exclusive rights to the </a:t>
            </a:r>
            <a:r>
              <a:rPr lang="en-US" dirty="0" smtClean="0"/>
              <a:t>publisher</a:t>
            </a:r>
            <a:endParaRPr lang="en-US" dirty="0"/>
          </a:p>
        </p:txBody>
      </p:sp>
      <p:sp>
        <p:nvSpPr>
          <p:cNvPr id="12" name="ZoneTexte 6"/>
          <p:cNvSpPr txBox="1"/>
          <p:nvPr/>
        </p:nvSpPr>
        <p:spPr>
          <a:xfrm>
            <a:off x="1259632" y="3838563"/>
            <a:ext cx="7560840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mpd="thickThin"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HYBRID OPEN ACCESS (OA)	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ACCESS 	</a:t>
            </a:r>
            <a:r>
              <a:rPr lang="en-US" dirty="0" smtClean="0"/>
              <a:t>Subscription-based journals providing a Gold OA option (payment of 		an APC) giving immediate and free access for readers</a:t>
            </a:r>
          </a:p>
          <a:p>
            <a:endParaRPr lang="en-US" sz="800" dirty="0" smtClean="0">
              <a:solidFill>
                <a:prstClr val="black"/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prstClr val="black"/>
                </a:solidFill>
              </a:rPr>
              <a:t>Authors retain </a:t>
            </a:r>
            <a:r>
              <a:rPr lang="en-US" dirty="0">
                <a:solidFill>
                  <a:prstClr val="black"/>
                </a:solidFill>
              </a:rPr>
              <a:t>the </a:t>
            </a:r>
            <a:r>
              <a:rPr lang="en-US" dirty="0" smtClean="0">
                <a:solidFill>
                  <a:prstClr val="black"/>
                </a:solidFill>
              </a:rPr>
              <a:t>rights</a:t>
            </a:r>
            <a:endParaRPr lang="en-US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3" y="5621289"/>
            <a:ext cx="489825" cy="69314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4073"/>
            <a:ext cx="604810" cy="60481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67871"/>
            <a:ext cx="604810" cy="6048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" y="4104003"/>
            <a:ext cx="489825" cy="6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2290350" y="857250"/>
            <a:ext cx="5222970" cy="5143500"/>
            <a:chOff x="2290350" y="857250"/>
            <a:chExt cx="5222970" cy="5143500"/>
          </a:xfrm>
        </p:grpSpPr>
        <p:sp>
          <p:nvSpPr>
            <p:cNvPr id="3" name="Ellipse 2"/>
            <p:cNvSpPr/>
            <p:nvPr/>
          </p:nvSpPr>
          <p:spPr>
            <a:xfrm>
              <a:off x="5120640" y="1360170"/>
              <a:ext cx="1127760" cy="1112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  <p:sp>
          <p:nvSpPr>
            <p:cNvPr id="9" name="Ellipse 8"/>
            <p:cNvSpPr/>
            <p:nvPr/>
          </p:nvSpPr>
          <p:spPr>
            <a:xfrm>
              <a:off x="3592830" y="3295650"/>
              <a:ext cx="1127760" cy="11125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350"/>
            </a:p>
          </p:txBody>
        </p:sp>
        <p:grpSp>
          <p:nvGrpSpPr>
            <p:cNvPr id="13" name="Groupe 12"/>
            <p:cNvGrpSpPr/>
            <p:nvPr/>
          </p:nvGrpSpPr>
          <p:grpSpPr>
            <a:xfrm>
              <a:off x="2290350" y="857250"/>
              <a:ext cx="5222970" cy="5143500"/>
              <a:chOff x="2290350" y="857250"/>
              <a:chExt cx="5222970" cy="5143500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2290350" y="857250"/>
                <a:ext cx="4563300" cy="5143500"/>
                <a:chOff x="2290350" y="857250"/>
                <a:chExt cx="4563300" cy="5143500"/>
              </a:xfrm>
            </p:grpSpPr>
            <p:pic>
              <p:nvPicPr>
                <p:cNvPr id="4" name="Image 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0350" y="857250"/>
                  <a:ext cx="4563300" cy="5143500"/>
                </a:xfrm>
                <a:prstGeom prst="rect">
                  <a:avLst/>
                </a:prstGeom>
              </p:spPr>
            </p:pic>
            <p:sp>
              <p:nvSpPr>
                <p:cNvPr id="7" name="Ellipse 6"/>
                <p:cNvSpPr/>
                <p:nvPr/>
              </p:nvSpPr>
              <p:spPr>
                <a:xfrm>
                  <a:off x="4274820" y="1821180"/>
                  <a:ext cx="1127760" cy="11125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 sz="1350"/>
                </a:p>
              </p:txBody>
            </p:sp>
          </p:grpSp>
          <p:grpSp>
            <p:nvGrpSpPr>
              <p:cNvPr id="5" name="Groupe 4"/>
              <p:cNvGrpSpPr/>
              <p:nvPr/>
            </p:nvGrpSpPr>
            <p:grpSpPr>
              <a:xfrm>
                <a:off x="3592829" y="1622456"/>
                <a:ext cx="3920491" cy="4275222"/>
                <a:chOff x="3592829" y="1622456"/>
                <a:chExt cx="3920491" cy="4275222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4951831" y="1622456"/>
                  <a:ext cx="2561489" cy="427522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 sz="1350"/>
                </a:p>
              </p:txBody>
            </p:sp>
            <p:sp>
              <p:nvSpPr>
                <p:cNvPr id="8" name="Ellipse 7"/>
                <p:cNvSpPr/>
                <p:nvPr/>
              </p:nvSpPr>
              <p:spPr>
                <a:xfrm>
                  <a:off x="3592829" y="2728807"/>
                  <a:ext cx="1359001" cy="114977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 sz="135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592830" y="3684270"/>
                  <a:ext cx="1024890" cy="21183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 sz="1350"/>
                </a:p>
              </p:txBody>
            </p:sp>
          </p:grpSp>
        </p:grpSp>
        <p:cxnSp>
          <p:nvCxnSpPr>
            <p:cNvPr id="20" name="Connecteur droit 19"/>
            <p:cNvCxnSpPr/>
            <p:nvPr/>
          </p:nvCxnSpPr>
          <p:spPr>
            <a:xfrm flipH="1">
              <a:off x="4260748" y="2013852"/>
              <a:ext cx="133310" cy="32633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3018010" y="50466"/>
            <a:ext cx="34051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CH" sz="4400" b="1" dirty="0" smtClean="0">
                <a:solidFill>
                  <a:schemeClr val="bg1"/>
                </a:solidFill>
              </a:rPr>
              <a:t>To </a:t>
            </a:r>
            <a:r>
              <a:rPr lang="fr-CH" sz="4400" b="1" dirty="0" err="1" smtClean="0">
                <a:solidFill>
                  <a:schemeClr val="bg1"/>
                </a:solidFill>
              </a:rPr>
              <a:t>summarize</a:t>
            </a:r>
            <a:endParaRPr lang="fr-CH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2290350" y="857250"/>
            <a:ext cx="4563300" cy="5143500"/>
            <a:chOff x="2290350" y="857250"/>
            <a:chExt cx="4563300" cy="5143500"/>
          </a:xfrm>
        </p:grpSpPr>
        <p:grpSp>
          <p:nvGrpSpPr>
            <p:cNvPr id="6" name="Groupe 5"/>
            <p:cNvGrpSpPr/>
            <p:nvPr/>
          </p:nvGrpSpPr>
          <p:grpSpPr>
            <a:xfrm>
              <a:off x="2290350" y="857250"/>
              <a:ext cx="4563300" cy="5143500"/>
              <a:chOff x="2290350" y="857250"/>
              <a:chExt cx="4563300" cy="5143500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350" y="857250"/>
                <a:ext cx="4563300" cy="5143500"/>
              </a:xfrm>
              <a:prstGeom prst="rect">
                <a:avLst/>
              </a:prstGeom>
            </p:spPr>
          </p:pic>
          <p:cxnSp>
            <p:nvCxnSpPr>
              <p:cNvPr id="20" name="Connecteur droit 19"/>
              <p:cNvCxnSpPr/>
              <p:nvPr/>
            </p:nvCxnSpPr>
            <p:spPr>
              <a:xfrm flipH="1">
                <a:off x="4260748" y="2013852"/>
                <a:ext cx="133310" cy="32633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3592830" y="2762250"/>
              <a:ext cx="1357488" cy="311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8" name="Ellipse 7"/>
          <p:cNvSpPr/>
          <p:nvPr/>
        </p:nvSpPr>
        <p:spPr>
          <a:xfrm>
            <a:off x="3810000" y="2762250"/>
            <a:ext cx="1127760" cy="1112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9" name="Ellipse 8"/>
          <p:cNvSpPr/>
          <p:nvPr/>
        </p:nvSpPr>
        <p:spPr>
          <a:xfrm>
            <a:off x="3592830" y="3295650"/>
            <a:ext cx="1127760" cy="11125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1" name="Rectangle 10"/>
          <p:cNvSpPr/>
          <p:nvPr/>
        </p:nvSpPr>
        <p:spPr>
          <a:xfrm>
            <a:off x="3592830" y="3684270"/>
            <a:ext cx="1024890" cy="2118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2" name="Ellipse 1"/>
          <p:cNvSpPr/>
          <p:nvPr/>
        </p:nvSpPr>
        <p:spPr>
          <a:xfrm>
            <a:off x="4308070" y="2166505"/>
            <a:ext cx="393815" cy="9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5" name="Organigramme : Terminateur 4"/>
          <p:cNvSpPr/>
          <p:nvPr/>
        </p:nvSpPr>
        <p:spPr>
          <a:xfrm>
            <a:off x="4273675" y="2286592"/>
            <a:ext cx="243149" cy="152654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0" name="Rectangle 9"/>
          <p:cNvSpPr/>
          <p:nvPr/>
        </p:nvSpPr>
        <p:spPr>
          <a:xfrm>
            <a:off x="4406186" y="1980931"/>
            <a:ext cx="67614" cy="3155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2" name="Ellipse 11"/>
          <p:cNvSpPr/>
          <p:nvPr/>
        </p:nvSpPr>
        <p:spPr>
          <a:xfrm>
            <a:off x="5050129" y="2563702"/>
            <a:ext cx="34289" cy="342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4" name="Ellipse 13"/>
          <p:cNvSpPr/>
          <p:nvPr/>
        </p:nvSpPr>
        <p:spPr>
          <a:xfrm>
            <a:off x="4950318" y="2470330"/>
            <a:ext cx="34289" cy="342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350"/>
          </a:p>
        </p:txBody>
      </p:sp>
      <p:sp>
        <p:nvSpPr>
          <p:cNvPr id="13" name="ZoneTexte 12"/>
          <p:cNvSpPr txBox="1"/>
          <p:nvPr/>
        </p:nvSpPr>
        <p:spPr>
          <a:xfrm>
            <a:off x="6496668" y="1150842"/>
            <a:ext cx="2520280" cy="2031325"/>
          </a:xfrm>
          <a:prstGeom prst="rect">
            <a:avLst/>
          </a:prstGeom>
          <a:noFill/>
          <a:ln w="25400" cmpd="thickThin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“Open Access (OA) literature is digital, online, </a:t>
            </a:r>
            <a:r>
              <a:rPr lang="en-US" b="1" dirty="0" smtClean="0">
                <a:solidFill>
                  <a:schemeClr val="bg1"/>
                </a:solidFill>
              </a:rPr>
              <a:t>free of charge</a:t>
            </a:r>
            <a:r>
              <a:rPr lang="en-US" dirty="0" smtClean="0">
                <a:solidFill>
                  <a:schemeClr val="bg1"/>
                </a:solidFill>
              </a:rPr>
              <a:t>, and free of most copyright and licensing restrictions.”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(Peter </a:t>
            </a:r>
            <a:r>
              <a:rPr lang="en-US" dirty="0" err="1" smtClean="0">
                <a:solidFill>
                  <a:schemeClr val="bg1"/>
                </a:solidFill>
              </a:rPr>
              <a:t>Suber</a:t>
            </a:r>
            <a:r>
              <a:rPr lang="en-US" dirty="0" smtClean="0">
                <a:solidFill>
                  <a:schemeClr val="bg1"/>
                </a:solidFill>
              </a:rPr>
              <a:t>, 2012)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4242443" y="2004969"/>
            <a:ext cx="742485" cy="1018310"/>
          </a:xfrm>
          <a:custGeom>
            <a:avLst/>
            <a:gdLst>
              <a:gd name="connsiteX0" fmla="*/ 186944 w 742485"/>
              <a:gd name="connsiteY0" fmla="*/ 151002 h 1018310"/>
              <a:gd name="connsiteX1" fmla="*/ 740618 w 742485"/>
              <a:gd name="connsiteY1" fmla="*/ 1006679 h 1018310"/>
              <a:gd name="connsiteX2" fmla="*/ 19164 w 742485"/>
              <a:gd name="connsiteY2" fmla="*/ 604007 h 1018310"/>
              <a:gd name="connsiteX3" fmla="*/ 203722 w 742485"/>
              <a:gd name="connsiteY3" fmla="*/ 0 h 101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485" h="1018310">
                <a:moveTo>
                  <a:pt x="186944" y="151002"/>
                </a:moveTo>
                <a:cubicBezTo>
                  <a:pt x="477762" y="541090"/>
                  <a:pt x="768581" y="931178"/>
                  <a:pt x="740618" y="1006679"/>
                </a:cubicBezTo>
                <a:cubicBezTo>
                  <a:pt x="712655" y="1082180"/>
                  <a:pt x="108647" y="771787"/>
                  <a:pt x="19164" y="604007"/>
                </a:cubicBezTo>
                <a:cubicBezTo>
                  <a:pt x="-70319" y="436227"/>
                  <a:pt x="181351" y="95075"/>
                  <a:pt x="203722" y="0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40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2104</Words>
  <Application>Microsoft Office PowerPoint</Application>
  <PresentationFormat>Affichage à l'écran (4:3)</PresentationFormat>
  <Paragraphs>724</Paragraphs>
  <Slides>52</Slides>
  <Notes>9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61" baseType="lpstr">
      <vt:lpstr>Arial</vt:lpstr>
      <vt:lpstr>Arial Narrow</vt:lpstr>
      <vt:lpstr>Calibri</vt:lpstr>
      <vt:lpstr>MS Outlook</vt:lpstr>
      <vt:lpstr>MV Boli</vt:lpstr>
      <vt:lpstr>Wingdings</vt:lpstr>
      <vt:lpstr>Wingdings 3</vt:lpstr>
      <vt:lpstr>Thème Office</vt:lpstr>
      <vt:lpstr>1_Thème Office</vt:lpstr>
      <vt:lpstr>Présentation PowerPoint</vt:lpstr>
      <vt:lpstr>3.1 Submitting your article</vt:lpstr>
      <vt:lpstr>What could you publish? beside a traditional article</vt:lpstr>
      <vt:lpstr>When should you publish?</vt:lpstr>
      <vt:lpstr>Where to submit your paper?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Green Open Access  Another way to disseminate your work</vt:lpstr>
      <vt:lpstr>Présentation PowerPoint</vt:lpstr>
      <vt:lpstr>Présentation PowerPoint</vt:lpstr>
      <vt:lpstr>Which criteria  to select a journal?</vt:lpstr>
      <vt:lpstr>Publishing business overuse</vt:lpstr>
      <vt:lpstr>Présentation PowerPoint</vt:lpstr>
      <vt:lpstr>Ready to publish?</vt:lpstr>
      <vt:lpstr>Présentation PowerPoint</vt:lpstr>
      <vt:lpstr>Présentation PowerPoint</vt:lpstr>
      <vt:lpstr>Présentation PowerPoint</vt:lpstr>
      <vt:lpstr>Présentation PowerPoint</vt:lpstr>
      <vt:lpstr>3.2 Understanding the peer review process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3.3 Negotiating your contract</vt:lpstr>
      <vt:lpstr>Présentation PowerPoint</vt:lpstr>
      <vt:lpstr>Présentation PowerPoint</vt:lpstr>
      <vt:lpstr>Publisher’s contract</vt:lpstr>
      <vt:lpstr>Activity</vt:lpstr>
      <vt:lpstr>3.4 Disseminating your article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How could you (ethically) increase the visibility of your paper ??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Semaine Accueil 2014</dc:creator>
  <cp:lastModifiedBy>Panes Mathilde Jeanne</cp:lastModifiedBy>
  <cp:revision>347</cp:revision>
  <cp:lastPrinted>2018-05-31T09:19:15Z</cp:lastPrinted>
  <dcterms:created xsi:type="dcterms:W3CDTF">2015-03-12T12:35:55Z</dcterms:created>
  <dcterms:modified xsi:type="dcterms:W3CDTF">2018-05-31T13:31:54Z</dcterms:modified>
</cp:coreProperties>
</file>